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slideLayouts/slideLayout15.xml" ContentType="application/vnd.openxmlformats-officedocument.presentationml.slideLayout+xml"/>
  <Override PartName="/ppt/theme/theme8.xml" ContentType="application/vnd.openxmlformats-officedocument.theme+xml"/>
  <Override PartName="/ppt/slideLayouts/slideLayout16.xml" ContentType="application/vnd.openxmlformats-officedocument.presentationml.slideLayout+xml"/>
  <Override PartName="/ppt/theme/theme9.xml" ContentType="application/vnd.openxmlformats-officedocument.theme+xml"/>
  <Override PartName="/ppt/slideLayouts/slideLayout17.xml" ContentType="application/vnd.openxmlformats-officedocument.presentationml.slideLayout+xml"/>
  <Override PartName="/ppt/theme/theme10.xml" ContentType="application/vnd.openxmlformats-officedocument.theme+xml"/>
  <Override PartName="/ppt/slideLayouts/slideLayout18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32" r:id="rId2"/>
    <p:sldMasterId id="2147483834" r:id="rId3"/>
    <p:sldMasterId id="2147483836" r:id="rId4"/>
    <p:sldMasterId id="2147483838" r:id="rId5"/>
    <p:sldMasterId id="2147483840" r:id="rId6"/>
    <p:sldMasterId id="2147483842" r:id="rId7"/>
    <p:sldMasterId id="2147484032" r:id="rId8"/>
    <p:sldMasterId id="2147484034" r:id="rId9"/>
    <p:sldMasterId id="2147484036" r:id="rId10"/>
    <p:sldMasterId id="2147484040" r:id="rId11"/>
  </p:sldMasterIdLst>
  <p:notesMasterIdLst>
    <p:notesMasterId r:id="rId32"/>
  </p:notesMasterIdLst>
  <p:handoutMasterIdLst>
    <p:handoutMasterId r:id="rId33"/>
  </p:handoutMasterIdLst>
  <p:sldIdLst>
    <p:sldId id="337" r:id="rId12"/>
    <p:sldId id="350" r:id="rId13"/>
    <p:sldId id="357" r:id="rId14"/>
    <p:sldId id="369" r:id="rId15"/>
    <p:sldId id="359" r:id="rId16"/>
    <p:sldId id="338" r:id="rId17"/>
    <p:sldId id="348" r:id="rId18"/>
    <p:sldId id="349" r:id="rId19"/>
    <p:sldId id="356" r:id="rId20"/>
    <p:sldId id="375" r:id="rId21"/>
    <p:sldId id="382" r:id="rId22"/>
    <p:sldId id="383" r:id="rId23"/>
    <p:sldId id="389" r:id="rId24"/>
    <p:sldId id="390" r:id="rId25"/>
    <p:sldId id="385" r:id="rId26"/>
    <p:sldId id="378" r:id="rId27"/>
    <p:sldId id="379" r:id="rId28"/>
    <p:sldId id="377" r:id="rId29"/>
    <p:sldId id="381" r:id="rId30"/>
    <p:sldId id="388" r:id="rId31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207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IMOTHY.FARRIS" initials="T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33CC"/>
    <a:srgbClr val="5F8786"/>
    <a:srgbClr val="9AB8B7"/>
    <a:srgbClr val="0000FF"/>
    <a:srgbClr val="99CCFF"/>
    <a:srgbClr val="FFFF00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8150" autoAdjust="0"/>
    <p:restoredTop sz="92352" autoAdjust="0"/>
  </p:normalViewPr>
  <p:slideViewPr>
    <p:cSldViewPr snapToGrid="0">
      <p:cViewPr varScale="1">
        <p:scale>
          <a:sx n="108" d="100"/>
          <a:sy n="108" d="100"/>
        </p:scale>
        <p:origin x="606" y="114"/>
      </p:cViewPr>
      <p:guideLst>
        <p:guide orient="horz" pos="4207"/>
        <p:guide pos="2880"/>
      </p:guideLst>
    </p:cSldViewPr>
  </p:slideViewPr>
  <p:outlineViewPr>
    <p:cViewPr>
      <p:scale>
        <a:sx n="33" d="100"/>
        <a:sy n="33" d="100"/>
      </p:scale>
      <p:origin x="21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-3180" y="-102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commentAuthors" Target="commentAuthor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7E0DF5-613C-434B-B657-775ED84E01EC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9404229C-3388-4712-9952-241AADDC2E7D}">
      <dgm:prSet phldrT="[Text]"/>
      <dgm:spPr/>
      <dgm:t>
        <a:bodyPr/>
        <a:lstStyle/>
        <a:p>
          <a:r>
            <a:rPr lang="en-US" dirty="0" smtClean="0"/>
            <a:t>Weigh –in</a:t>
          </a:r>
          <a:endParaRPr lang="en-US" dirty="0"/>
        </a:p>
      </dgm:t>
    </dgm:pt>
    <dgm:pt modelId="{26D20E62-7503-404E-A449-18E7F168AA60}" type="parTrans" cxnId="{DD088071-F67E-45FC-806A-E8A652ACD00F}">
      <dgm:prSet/>
      <dgm:spPr/>
      <dgm:t>
        <a:bodyPr/>
        <a:lstStyle/>
        <a:p>
          <a:endParaRPr lang="en-US"/>
        </a:p>
      </dgm:t>
    </dgm:pt>
    <dgm:pt modelId="{A13F4EE0-943C-4BCB-B429-5B8BE2A846E2}" type="sibTrans" cxnId="{DD088071-F67E-45FC-806A-E8A652ACD00F}">
      <dgm:prSet/>
      <dgm:spPr/>
      <dgm:t>
        <a:bodyPr/>
        <a:lstStyle/>
        <a:p>
          <a:endParaRPr lang="en-US"/>
        </a:p>
      </dgm:t>
    </dgm:pt>
    <dgm:pt modelId="{0F1474B4-20AC-4FF0-82CB-42E5A58927F4}">
      <dgm:prSet phldrT="[Text]"/>
      <dgm:spPr/>
      <dgm:t>
        <a:bodyPr/>
        <a:lstStyle/>
        <a:p>
          <a:r>
            <a:rPr lang="en-US" dirty="0" smtClean="0"/>
            <a:t>Final Registration</a:t>
          </a:r>
          <a:endParaRPr lang="en-US" dirty="0"/>
        </a:p>
      </dgm:t>
    </dgm:pt>
    <dgm:pt modelId="{0042A3D2-EDF2-4DE0-850C-B92B4CEAA195}" type="parTrans" cxnId="{97EDF166-3BC5-4312-8EE7-8F70D423B306}">
      <dgm:prSet/>
      <dgm:spPr/>
      <dgm:t>
        <a:bodyPr/>
        <a:lstStyle/>
        <a:p>
          <a:endParaRPr lang="en-US"/>
        </a:p>
      </dgm:t>
    </dgm:pt>
    <dgm:pt modelId="{74FA8FC0-EC93-43AC-81CD-AAE56633CFD0}" type="sibTrans" cxnId="{97EDF166-3BC5-4312-8EE7-8F70D423B306}">
      <dgm:prSet/>
      <dgm:spPr/>
      <dgm:t>
        <a:bodyPr/>
        <a:lstStyle/>
        <a:p>
          <a:endParaRPr lang="en-US"/>
        </a:p>
      </dgm:t>
    </dgm:pt>
    <dgm:pt modelId="{F3E399B2-009C-4171-893C-FA8114C29DC0}">
      <dgm:prSet phldrT="[Text]"/>
      <dgm:spPr/>
      <dgm:t>
        <a:bodyPr/>
        <a:lstStyle/>
        <a:p>
          <a:r>
            <a:rPr lang="en-US" dirty="0" smtClean="0"/>
            <a:t>Print Fight Brackets</a:t>
          </a:r>
          <a:endParaRPr lang="en-US" dirty="0"/>
        </a:p>
      </dgm:t>
    </dgm:pt>
    <dgm:pt modelId="{09438503-BBFD-49E4-95A4-FFE1360F6F85}" type="parTrans" cxnId="{7E2B03CD-E4B1-43EC-BAAB-BD718CD9FED4}">
      <dgm:prSet/>
      <dgm:spPr/>
      <dgm:t>
        <a:bodyPr/>
        <a:lstStyle/>
        <a:p>
          <a:endParaRPr lang="en-US"/>
        </a:p>
      </dgm:t>
    </dgm:pt>
    <dgm:pt modelId="{1285127B-E2C2-4780-A3BD-7C5C4FC922B3}" type="sibTrans" cxnId="{7E2B03CD-E4B1-43EC-BAAB-BD718CD9FED4}">
      <dgm:prSet/>
      <dgm:spPr/>
      <dgm:t>
        <a:bodyPr/>
        <a:lstStyle/>
        <a:p>
          <a:endParaRPr lang="en-US"/>
        </a:p>
      </dgm:t>
    </dgm:pt>
    <dgm:pt modelId="{9ADAC858-C1BA-4A84-B9C0-4248FD1D71F5}">
      <dgm:prSet phldrT="[Text]"/>
      <dgm:spPr/>
      <dgm:t>
        <a:bodyPr/>
        <a:lstStyle/>
        <a:p>
          <a:r>
            <a:rPr lang="en-US" dirty="0" smtClean="0"/>
            <a:t>Medical Screening</a:t>
          </a:r>
          <a:endParaRPr lang="en-US" dirty="0"/>
        </a:p>
      </dgm:t>
    </dgm:pt>
    <dgm:pt modelId="{0819752A-ADEB-4243-80D9-EC36B667D154}" type="parTrans" cxnId="{66ACA30A-EEB4-4961-A544-16F8E0E3E658}">
      <dgm:prSet/>
      <dgm:spPr/>
      <dgm:t>
        <a:bodyPr/>
        <a:lstStyle/>
        <a:p>
          <a:endParaRPr lang="en-US"/>
        </a:p>
      </dgm:t>
    </dgm:pt>
    <dgm:pt modelId="{271F3922-E4FE-4E2E-8B5B-02BE8CF1EB08}" type="sibTrans" cxnId="{66ACA30A-EEB4-4961-A544-16F8E0E3E658}">
      <dgm:prSet/>
      <dgm:spPr/>
      <dgm:t>
        <a:bodyPr/>
        <a:lstStyle/>
        <a:p>
          <a:endParaRPr lang="en-US"/>
        </a:p>
      </dgm:t>
    </dgm:pt>
    <dgm:pt modelId="{83418461-9CF0-41F3-96E1-7FC97C3892FB}" type="pres">
      <dgm:prSet presAssocID="{4A7E0DF5-613C-434B-B657-775ED84E01EC}" presName="arrowDiagram" presStyleCnt="0">
        <dgm:presLayoutVars>
          <dgm:chMax val="5"/>
          <dgm:dir/>
          <dgm:resizeHandles val="exact"/>
        </dgm:presLayoutVars>
      </dgm:prSet>
      <dgm:spPr/>
    </dgm:pt>
    <dgm:pt modelId="{A5E1BD5A-F14D-460C-98F3-C8F68BEEB5FC}" type="pres">
      <dgm:prSet presAssocID="{4A7E0DF5-613C-434B-B657-775ED84E01EC}" presName="arrow" presStyleLbl="bgShp" presStyleIdx="0" presStyleCnt="1" custLinFactNeighborX="-284" custLinFactNeighborY="1515"/>
      <dgm:spPr>
        <a:solidFill>
          <a:schemeClr val="bg1">
            <a:lumMod val="65000"/>
          </a:schemeClr>
        </a:solidFill>
      </dgm:spPr>
    </dgm:pt>
    <dgm:pt modelId="{DAF77523-D97E-4024-8287-6F461575F8FA}" type="pres">
      <dgm:prSet presAssocID="{4A7E0DF5-613C-434B-B657-775ED84E01EC}" presName="arrowDiagram4" presStyleCnt="0"/>
      <dgm:spPr/>
    </dgm:pt>
    <dgm:pt modelId="{4FED76EE-06B9-445A-AED7-69DE50397708}" type="pres">
      <dgm:prSet presAssocID="{9404229C-3388-4712-9952-241AADDC2E7D}" presName="bullet4a" presStyleLbl="node1" presStyleIdx="0" presStyleCnt="4"/>
      <dgm:spPr>
        <a:solidFill>
          <a:srgbClr val="0070C0"/>
        </a:solidFill>
      </dgm:spPr>
    </dgm:pt>
    <dgm:pt modelId="{0FB41188-2D16-41D0-9C4B-63253145D292}" type="pres">
      <dgm:prSet presAssocID="{9404229C-3388-4712-9952-241AADDC2E7D}" presName="textBox4a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3DDFB2-C358-4470-A2AF-A721469AEFE0}" type="pres">
      <dgm:prSet presAssocID="{9ADAC858-C1BA-4A84-B9C0-4248FD1D71F5}" presName="bullet4b" presStyleLbl="node1" presStyleIdx="1" presStyleCnt="4"/>
      <dgm:spPr>
        <a:solidFill>
          <a:srgbClr val="0070C0"/>
        </a:solidFill>
      </dgm:spPr>
    </dgm:pt>
    <dgm:pt modelId="{0D1A04B2-5C05-4266-A422-E3A2A6A4C8F0}" type="pres">
      <dgm:prSet presAssocID="{9ADAC858-C1BA-4A84-B9C0-4248FD1D71F5}" presName="textBox4b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146527-3B71-4F88-B094-C298BF590A8C}" type="pres">
      <dgm:prSet presAssocID="{0F1474B4-20AC-4FF0-82CB-42E5A58927F4}" presName="bullet4c" presStyleLbl="node1" presStyleIdx="2" presStyleCnt="4"/>
      <dgm:spPr>
        <a:solidFill>
          <a:srgbClr val="0070C0"/>
        </a:solidFill>
      </dgm:spPr>
    </dgm:pt>
    <dgm:pt modelId="{D48D0628-33CF-4A5E-9474-951783C00C43}" type="pres">
      <dgm:prSet presAssocID="{0F1474B4-20AC-4FF0-82CB-42E5A58927F4}" presName="textBox4c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3C7317-639E-4657-A580-A55A87AB44E5}" type="pres">
      <dgm:prSet presAssocID="{F3E399B2-009C-4171-893C-FA8114C29DC0}" presName="bullet4d" presStyleLbl="node1" presStyleIdx="3" presStyleCnt="4"/>
      <dgm:spPr>
        <a:solidFill>
          <a:srgbClr val="0070C0"/>
        </a:solidFill>
      </dgm:spPr>
    </dgm:pt>
    <dgm:pt modelId="{C758EA99-1CDF-4680-9E66-32379BD980FB}" type="pres">
      <dgm:prSet presAssocID="{F3E399B2-009C-4171-893C-FA8114C29DC0}" presName="textBox4d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987E9FC-25AE-4F62-A58C-22EB4A43A11B}" type="presOf" srcId="{0F1474B4-20AC-4FF0-82CB-42E5A58927F4}" destId="{D48D0628-33CF-4A5E-9474-951783C00C43}" srcOrd="0" destOrd="0" presId="urn:microsoft.com/office/officeart/2005/8/layout/arrow2"/>
    <dgm:cxn modelId="{870ADB68-68D2-45A1-AE25-4167E2471568}" type="presOf" srcId="{9404229C-3388-4712-9952-241AADDC2E7D}" destId="{0FB41188-2D16-41D0-9C4B-63253145D292}" srcOrd="0" destOrd="0" presId="urn:microsoft.com/office/officeart/2005/8/layout/arrow2"/>
    <dgm:cxn modelId="{97EDF166-3BC5-4312-8EE7-8F70D423B306}" srcId="{4A7E0DF5-613C-434B-B657-775ED84E01EC}" destId="{0F1474B4-20AC-4FF0-82CB-42E5A58927F4}" srcOrd="2" destOrd="0" parTransId="{0042A3D2-EDF2-4DE0-850C-B92B4CEAA195}" sibTransId="{74FA8FC0-EC93-43AC-81CD-AAE56633CFD0}"/>
    <dgm:cxn modelId="{7E2B03CD-E4B1-43EC-BAAB-BD718CD9FED4}" srcId="{4A7E0DF5-613C-434B-B657-775ED84E01EC}" destId="{F3E399B2-009C-4171-893C-FA8114C29DC0}" srcOrd="3" destOrd="0" parTransId="{09438503-BBFD-49E4-95A4-FFE1360F6F85}" sibTransId="{1285127B-E2C2-4780-A3BD-7C5C4FC922B3}"/>
    <dgm:cxn modelId="{DD088071-F67E-45FC-806A-E8A652ACD00F}" srcId="{4A7E0DF5-613C-434B-B657-775ED84E01EC}" destId="{9404229C-3388-4712-9952-241AADDC2E7D}" srcOrd="0" destOrd="0" parTransId="{26D20E62-7503-404E-A449-18E7F168AA60}" sibTransId="{A13F4EE0-943C-4BCB-B429-5B8BE2A846E2}"/>
    <dgm:cxn modelId="{19F4BD85-D34C-4CAE-87A7-71353AC78D2A}" type="presOf" srcId="{9ADAC858-C1BA-4A84-B9C0-4248FD1D71F5}" destId="{0D1A04B2-5C05-4266-A422-E3A2A6A4C8F0}" srcOrd="0" destOrd="0" presId="urn:microsoft.com/office/officeart/2005/8/layout/arrow2"/>
    <dgm:cxn modelId="{AFFE8C03-1B7C-42D2-90EE-75AC2A0F51AF}" type="presOf" srcId="{4A7E0DF5-613C-434B-B657-775ED84E01EC}" destId="{83418461-9CF0-41F3-96E1-7FC97C3892FB}" srcOrd="0" destOrd="0" presId="urn:microsoft.com/office/officeart/2005/8/layout/arrow2"/>
    <dgm:cxn modelId="{66ACA30A-EEB4-4961-A544-16F8E0E3E658}" srcId="{4A7E0DF5-613C-434B-B657-775ED84E01EC}" destId="{9ADAC858-C1BA-4A84-B9C0-4248FD1D71F5}" srcOrd="1" destOrd="0" parTransId="{0819752A-ADEB-4243-80D9-EC36B667D154}" sibTransId="{271F3922-E4FE-4E2E-8B5B-02BE8CF1EB08}"/>
    <dgm:cxn modelId="{730C7F58-A397-4EC6-8E75-D60D851602E4}" type="presOf" srcId="{F3E399B2-009C-4171-893C-FA8114C29DC0}" destId="{C758EA99-1CDF-4680-9E66-32379BD980FB}" srcOrd="0" destOrd="0" presId="urn:microsoft.com/office/officeart/2005/8/layout/arrow2"/>
    <dgm:cxn modelId="{2225BC7F-9933-4F47-B372-C5066053627E}" type="presParOf" srcId="{83418461-9CF0-41F3-96E1-7FC97C3892FB}" destId="{A5E1BD5A-F14D-460C-98F3-C8F68BEEB5FC}" srcOrd="0" destOrd="0" presId="urn:microsoft.com/office/officeart/2005/8/layout/arrow2"/>
    <dgm:cxn modelId="{5178B864-93C8-4828-BE81-522BC559F3C5}" type="presParOf" srcId="{83418461-9CF0-41F3-96E1-7FC97C3892FB}" destId="{DAF77523-D97E-4024-8287-6F461575F8FA}" srcOrd="1" destOrd="0" presId="urn:microsoft.com/office/officeart/2005/8/layout/arrow2"/>
    <dgm:cxn modelId="{B78BA0F3-70F2-47B8-88DA-3EF2EE0C03AD}" type="presParOf" srcId="{DAF77523-D97E-4024-8287-6F461575F8FA}" destId="{4FED76EE-06B9-445A-AED7-69DE50397708}" srcOrd="0" destOrd="0" presId="urn:microsoft.com/office/officeart/2005/8/layout/arrow2"/>
    <dgm:cxn modelId="{980987E8-71D8-4A80-9D4B-B64C5443600C}" type="presParOf" srcId="{DAF77523-D97E-4024-8287-6F461575F8FA}" destId="{0FB41188-2D16-41D0-9C4B-63253145D292}" srcOrd="1" destOrd="0" presId="urn:microsoft.com/office/officeart/2005/8/layout/arrow2"/>
    <dgm:cxn modelId="{CA485ED9-A2A5-4EAA-8E7F-79D028CCD7CF}" type="presParOf" srcId="{DAF77523-D97E-4024-8287-6F461575F8FA}" destId="{EF3DDFB2-C358-4470-A2AF-A721469AEFE0}" srcOrd="2" destOrd="0" presId="urn:microsoft.com/office/officeart/2005/8/layout/arrow2"/>
    <dgm:cxn modelId="{DC859F79-1C40-4DB5-91F3-35141E255978}" type="presParOf" srcId="{DAF77523-D97E-4024-8287-6F461575F8FA}" destId="{0D1A04B2-5C05-4266-A422-E3A2A6A4C8F0}" srcOrd="3" destOrd="0" presId="urn:microsoft.com/office/officeart/2005/8/layout/arrow2"/>
    <dgm:cxn modelId="{C0DEF009-FC64-4320-866D-B3C7BE6FBC35}" type="presParOf" srcId="{DAF77523-D97E-4024-8287-6F461575F8FA}" destId="{3C146527-3B71-4F88-B094-C298BF590A8C}" srcOrd="4" destOrd="0" presId="urn:microsoft.com/office/officeart/2005/8/layout/arrow2"/>
    <dgm:cxn modelId="{EB6A14FC-2B62-4F93-A0B5-96C8FAA3DE88}" type="presParOf" srcId="{DAF77523-D97E-4024-8287-6F461575F8FA}" destId="{D48D0628-33CF-4A5E-9474-951783C00C43}" srcOrd="5" destOrd="0" presId="urn:microsoft.com/office/officeart/2005/8/layout/arrow2"/>
    <dgm:cxn modelId="{F3873021-3E11-4435-80FF-F2A3A4FD014A}" type="presParOf" srcId="{DAF77523-D97E-4024-8287-6F461575F8FA}" destId="{A63C7317-639E-4657-A580-A55A87AB44E5}" srcOrd="6" destOrd="0" presId="urn:microsoft.com/office/officeart/2005/8/layout/arrow2"/>
    <dgm:cxn modelId="{3961A93F-8223-4B85-887B-F2B41FA9C3FF}" type="presParOf" srcId="{DAF77523-D97E-4024-8287-6F461575F8FA}" destId="{C758EA99-1CDF-4680-9E66-32379BD980FB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E1BD5A-F14D-460C-98F3-C8F68BEEB5FC}">
      <dsp:nvSpPr>
        <dsp:cNvPr id="0" name=""/>
        <dsp:cNvSpPr/>
      </dsp:nvSpPr>
      <dsp:spPr>
        <a:xfrm>
          <a:off x="0" y="152396"/>
          <a:ext cx="3352800" cy="2095500"/>
        </a:xfrm>
        <a:prstGeom prst="swooshArrow">
          <a:avLst>
            <a:gd name="adj1" fmla="val 25000"/>
            <a:gd name="adj2" fmla="val 25000"/>
          </a:avLst>
        </a:prstGeom>
        <a:solidFill>
          <a:schemeClr val="bg1">
            <a:lumMod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ED76EE-06B9-445A-AED7-69DE50397708}">
      <dsp:nvSpPr>
        <dsp:cNvPr id="0" name=""/>
        <dsp:cNvSpPr/>
      </dsp:nvSpPr>
      <dsp:spPr>
        <a:xfrm>
          <a:off x="330250" y="1678863"/>
          <a:ext cx="77114" cy="77114"/>
        </a:xfrm>
        <a:prstGeom prst="ellips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B41188-2D16-41D0-9C4B-63253145D292}">
      <dsp:nvSpPr>
        <dsp:cNvPr id="0" name=""/>
        <dsp:cNvSpPr/>
      </dsp:nvSpPr>
      <dsp:spPr>
        <a:xfrm>
          <a:off x="368808" y="1717421"/>
          <a:ext cx="573328" cy="4987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861" tIns="0" rIns="0" bIns="0" numCol="1" spcCol="1270" anchor="t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Weigh –in</a:t>
          </a:r>
          <a:endParaRPr lang="en-US" sz="900" kern="1200" dirty="0"/>
        </a:p>
      </dsp:txBody>
      <dsp:txXfrm>
        <a:off x="368808" y="1717421"/>
        <a:ext cx="573328" cy="498729"/>
      </dsp:txXfrm>
    </dsp:sp>
    <dsp:sp modelId="{EF3DDFB2-C358-4470-A2AF-A721469AEFE0}">
      <dsp:nvSpPr>
        <dsp:cNvPr id="0" name=""/>
        <dsp:cNvSpPr/>
      </dsp:nvSpPr>
      <dsp:spPr>
        <a:xfrm>
          <a:off x="875080" y="1191450"/>
          <a:ext cx="134112" cy="134112"/>
        </a:xfrm>
        <a:prstGeom prst="ellips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1A04B2-5C05-4266-A422-E3A2A6A4C8F0}">
      <dsp:nvSpPr>
        <dsp:cNvPr id="0" name=""/>
        <dsp:cNvSpPr/>
      </dsp:nvSpPr>
      <dsp:spPr>
        <a:xfrm>
          <a:off x="942136" y="1258506"/>
          <a:ext cx="704088" cy="9576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063" tIns="0" rIns="0" bIns="0" numCol="1" spcCol="1270" anchor="t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Medical Screening</a:t>
          </a:r>
          <a:endParaRPr lang="en-US" sz="900" kern="1200" dirty="0"/>
        </a:p>
      </dsp:txBody>
      <dsp:txXfrm>
        <a:off x="942136" y="1258506"/>
        <a:ext cx="704088" cy="957643"/>
      </dsp:txXfrm>
    </dsp:sp>
    <dsp:sp modelId="{3C146527-3B71-4F88-B094-C298BF590A8C}">
      <dsp:nvSpPr>
        <dsp:cNvPr id="0" name=""/>
        <dsp:cNvSpPr/>
      </dsp:nvSpPr>
      <dsp:spPr>
        <a:xfrm>
          <a:off x="1570786" y="832281"/>
          <a:ext cx="177698" cy="177698"/>
        </a:xfrm>
        <a:prstGeom prst="ellips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8D0628-33CF-4A5E-9474-951783C00C43}">
      <dsp:nvSpPr>
        <dsp:cNvPr id="0" name=""/>
        <dsp:cNvSpPr/>
      </dsp:nvSpPr>
      <dsp:spPr>
        <a:xfrm>
          <a:off x="1659636" y="921131"/>
          <a:ext cx="704088" cy="12950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159" tIns="0" rIns="0" bIns="0" numCol="1" spcCol="1270" anchor="t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Final Registration</a:t>
          </a:r>
          <a:endParaRPr lang="en-US" sz="900" kern="1200" dirty="0"/>
        </a:p>
      </dsp:txBody>
      <dsp:txXfrm>
        <a:off x="1659636" y="921131"/>
        <a:ext cx="704088" cy="1295019"/>
      </dsp:txXfrm>
    </dsp:sp>
    <dsp:sp modelId="{A63C7317-639E-4657-A580-A55A87AB44E5}">
      <dsp:nvSpPr>
        <dsp:cNvPr id="0" name=""/>
        <dsp:cNvSpPr/>
      </dsp:nvSpPr>
      <dsp:spPr>
        <a:xfrm>
          <a:off x="2328519" y="594652"/>
          <a:ext cx="238048" cy="238048"/>
        </a:xfrm>
        <a:prstGeom prst="ellips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58EA99-1CDF-4680-9E66-32379BD980FB}">
      <dsp:nvSpPr>
        <dsp:cNvPr id="0" name=""/>
        <dsp:cNvSpPr/>
      </dsp:nvSpPr>
      <dsp:spPr>
        <a:xfrm>
          <a:off x="2447544" y="713676"/>
          <a:ext cx="704088" cy="15024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6137" tIns="0" rIns="0" bIns="0" numCol="1" spcCol="1270" anchor="t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Print Fight Brackets</a:t>
          </a:r>
          <a:endParaRPr lang="en-US" sz="900" kern="1200" dirty="0"/>
        </a:p>
      </dsp:txBody>
      <dsp:txXfrm>
        <a:off x="2447544" y="713676"/>
        <a:ext cx="704088" cy="15024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697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0" tIns="46145" rIns="92290" bIns="46145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753" y="0"/>
            <a:ext cx="2971697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0" tIns="46145" rIns="92290" bIns="4614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0312"/>
            <a:ext cx="2971697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0" tIns="46145" rIns="92290" bIns="46145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753" y="8830312"/>
            <a:ext cx="2971697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0" tIns="46145" rIns="92290" bIns="4614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5AD78255-9166-44D3-8FA7-10E4B809F5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2727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697" cy="464503"/>
          </a:xfrm>
          <a:prstGeom prst="rect">
            <a:avLst/>
          </a:prstGeom>
        </p:spPr>
        <p:txBody>
          <a:bodyPr vert="horz" lIns="92290" tIns="46145" rIns="92290" bIns="46145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753" y="0"/>
            <a:ext cx="2971697" cy="464503"/>
          </a:xfrm>
          <a:prstGeom prst="rect">
            <a:avLst/>
          </a:prstGeom>
        </p:spPr>
        <p:txBody>
          <a:bodyPr vert="horz" lIns="92290" tIns="46145" rIns="92290" bIns="46145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E872FA5A-D3F6-4806-B2D3-A9FFA25CA55E}" type="datetimeFigureOut">
              <a:rPr lang="en-US"/>
              <a:pPr>
                <a:defRPr/>
              </a:pPr>
              <a:t>10/6/2015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5325"/>
            <a:ext cx="4648200" cy="34877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90" tIns="46145" rIns="92290" bIns="46145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180" y="4415156"/>
            <a:ext cx="5487640" cy="4183697"/>
          </a:xfrm>
          <a:prstGeom prst="rect">
            <a:avLst/>
          </a:prstGeom>
        </p:spPr>
        <p:txBody>
          <a:bodyPr vert="horz" lIns="92290" tIns="46145" rIns="92290" bIns="46145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0312"/>
            <a:ext cx="2971697" cy="464503"/>
          </a:xfrm>
          <a:prstGeom prst="rect">
            <a:avLst/>
          </a:prstGeom>
        </p:spPr>
        <p:txBody>
          <a:bodyPr vert="horz" lIns="92290" tIns="46145" rIns="92290" bIns="46145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753" y="8830312"/>
            <a:ext cx="2971697" cy="464503"/>
          </a:xfrm>
          <a:prstGeom prst="rect">
            <a:avLst/>
          </a:prstGeom>
        </p:spPr>
        <p:txBody>
          <a:bodyPr vert="horz" lIns="92290" tIns="46145" rIns="92290" bIns="46145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325DA2BD-6011-4759-A15E-25CDA3287A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7968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5DA2BD-6011-4759-A15E-25CDA3287A4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3568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743D3D1-74ED-4A5A-8CB9-81252FF6E3CB}" type="slidenum">
              <a:rPr lang="en-US" smtClean="0"/>
              <a:pPr>
                <a:defRPr/>
              </a:pPr>
              <a:t>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07113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FC585-42DC-4739-8501-C357573EE2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>
          <a:xfrm>
            <a:off x="7226300" y="6477000"/>
            <a:ext cx="2133600" cy="476250"/>
          </a:xfrm>
        </p:spPr>
        <p:txBody>
          <a:bodyPr/>
          <a:lstStyle>
            <a:lvl1pPr eaLnBrk="1" hangingPunct="1">
              <a:defRPr sz="1200" b="1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31 May 2011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F05DD-B789-4EFB-B76F-943D03C18E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>
          <a:xfrm>
            <a:off x="7226300" y="6477000"/>
            <a:ext cx="2133600" cy="476250"/>
          </a:xfrm>
        </p:spPr>
        <p:txBody>
          <a:bodyPr/>
          <a:lstStyle>
            <a:lvl1pPr eaLnBrk="1" hangingPunct="1">
              <a:defRPr sz="1200" b="1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30 June 2010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FFE21A-1A71-4FD8-B3C8-1A8E60A862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>
          <a:xfrm>
            <a:off x="7226300" y="6477000"/>
            <a:ext cx="2133600" cy="476250"/>
          </a:xfrm>
        </p:spPr>
        <p:txBody>
          <a:bodyPr/>
          <a:lstStyle>
            <a:lvl1pPr eaLnBrk="1" hangingPunct="1">
              <a:defRPr sz="1200" b="1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30 June 2010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934200" y="6492875"/>
            <a:ext cx="2133600" cy="365125"/>
          </a:xfrm>
        </p:spPr>
        <p:txBody>
          <a:bodyPr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F70162C-1E2E-45FE-94D9-5E5E246670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>
          <a:xfrm>
            <a:off x="7226300" y="6477000"/>
            <a:ext cx="2133600" cy="476250"/>
          </a:xfrm>
        </p:spPr>
        <p:txBody>
          <a:bodyPr/>
          <a:lstStyle>
            <a:lvl1pPr eaLnBrk="1" hangingPunct="1">
              <a:defRPr sz="1200" b="1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30 June 2010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934200" y="6492875"/>
            <a:ext cx="2133600" cy="365125"/>
          </a:xfrm>
        </p:spPr>
        <p:txBody>
          <a:bodyPr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862982B-4BC3-460A-986E-41F89F489A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7226300" y="6477000"/>
            <a:ext cx="2133600" cy="476250"/>
          </a:xfrm>
        </p:spPr>
        <p:txBody>
          <a:bodyPr/>
          <a:lstStyle>
            <a:lvl1pPr eaLnBrk="1" hangingPunct="1">
              <a:defRPr sz="1200" b="1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30 June 2010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8392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52400" y="990600"/>
            <a:ext cx="8839200" cy="54864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5341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30 June 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34150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5341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A15121-69B6-4E59-A6F2-DE88FDFC7B1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E6850-EC3F-4579-B700-DD568C74F6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>
          <a:xfrm>
            <a:off x="7226300" y="6477000"/>
            <a:ext cx="2133600" cy="476250"/>
          </a:xfrm>
        </p:spPr>
        <p:txBody>
          <a:bodyPr/>
          <a:lstStyle>
            <a:lvl1pPr eaLnBrk="1" hangingPunct="1">
              <a:defRPr sz="1200" b="1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30 June 2010</a:t>
            </a:r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E6850-EC3F-4579-B700-DD568C74F6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>
          <a:xfrm>
            <a:off x="7226300" y="6477000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 sz="1200" b="1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30 June 2010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E6850-EC3F-4579-B700-DD568C74F6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>
          <a:xfrm>
            <a:off x="7226300" y="6477000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 sz="1200" b="1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30 June 2010</a:t>
            </a:r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E6850-EC3F-4579-B700-DD568C74F6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E6850-EC3F-4579-B700-DD568C74F6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>
          <a:xfrm>
            <a:off x="7226300" y="6477000"/>
            <a:ext cx="2133600" cy="476250"/>
          </a:xfrm>
        </p:spPr>
        <p:txBody>
          <a:bodyPr/>
          <a:lstStyle>
            <a:lvl1pPr eaLnBrk="1" hangingPunct="1">
              <a:defRPr sz="1200" b="1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30 June 2010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0E213-9C92-4388-A93E-C62F469F70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>
          <a:xfrm>
            <a:off x="7226300" y="6477000"/>
            <a:ext cx="2133600" cy="476250"/>
          </a:xfrm>
        </p:spPr>
        <p:txBody>
          <a:bodyPr/>
          <a:lstStyle>
            <a:lvl1pPr eaLnBrk="1" hangingPunct="1">
              <a:defRPr sz="1200" b="1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30 June 2010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3C283-582C-44DF-AC27-968EA03AB2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>
            <a:off x="7226300" y="6477000"/>
            <a:ext cx="2133600" cy="476250"/>
          </a:xfrm>
        </p:spPr>
        <p:txBody>
          <a:bodyPr/>
          <a:lstStyle>
            <a:lvl1pPr eaLnBrk="1" hangingPunct="1">
              <a:defRPr sz="1200" b="1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31 May 2011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D2BB3C-41E4-49D9-B06A-6002262017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2"/>
          </p:nvPr>
        </p:nvSpPr>
        <p:spPr>
          <a:xfrm>
            <a:off x="7226300" y="6477000"/>
            <a:ext cx="2133600" cy="476250"/>
          </a:xfrm>
        </p:spPr>
        <p:txBody>
          <a:bodyPr/>
          <a:lstStyle>
            <a:lvl1pPr eaLnBrk="1" hangingPunct="1">
              <a:defRPr sz="1200" b="1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30 June 2010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010400" y="64770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30 June 2010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AAA3F3-83B5-4481-8CBF-22B9233E6C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9B777-A3EC-449F-9F94-F3190E0067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>
          <a:xfrm>
            <a:off x="7226300" y="6477000"/>
            <a:ext cx="2133600" cy="476250"/>
          </a:xfrm>
        </p:spPr>
        <p:txBody>
          <a:bodyPr/>
          <a:lstStyle>
            <a:lvl1pPr eaLnBrk="1" hangingPunct="1">
              <a:defRPr sz="1200" b="1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30 June 2010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B465B-F651-43DC-A7BD-CE9306EEC1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>
            <a:off x="7226300" y="6477000"/>
            <a:ext cx="2133600" cy="476250"/>
          </a:xfrm>
        </p:spPr>
        <p:txBody>
          <a:bodyPr/>
          <a:lstStyle>
            <a:lvl1pPr eaLnBrk="1" hangingPunct="1">
              <a:defRPr sz="1200" b="1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30 June 2010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8B61D-024D-4082-BF91-F465DF47CE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>
            <a:off x="7226300" y="6477000"/>
            <a:ext cx="2133600" cy="476250"/>
          </a:xfrm>
        </p:spPr>
        <p:txBody>
          <a:bodyPr/>
          <a:lstStyle>
            <a:lvl1pPr eaLnBrk="1" hangingPunct="1">
              <a:defRPr sz="1200" b="1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30 June 2010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6"/>
          <p:cNvGrpSpPr>
            <a:grpSpLocks/>
          </p:cNvGrpSpPr>
          <p:nvPr userDrawn="1"/>
        </p:nvGrpSpPr>
        <p:grpSpPr bwMode="auto">
          <a:xfrm>
            <a:off x="-76200" y="0"/>
            <a:ext cx="9144000" cy="6858000"/>
            <a:chOff x="0" y="0"/>
            <a:chExt cx="9144000" cy="6858000"/>
          </a:xfrm>
        </p:grpSpPr>
        <p:pic>
          <p:nvPicPr>
            <p:cNvPr id="1045" name="Picture 12" descr="top-corner"/>
            <p:cNvPicPr>
              <a:picLocks noChangeAspect="1" noChangeArrowheads="1"/>
            </p:cNvPicPr>
            <p:nvPr userDrawn="1"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5334000" y="3562350"/>
              <a:ext cx="3810000" cy="3295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6" name="Picture 10" descr="top-corner"/>
            <p:cNvPicPr>
              <a:picLocks noChangeAspect="1" noChangeArrowheads="1"/>
            </p:cNvPicPr>
            <p:nvPr userDrawn="1"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5848350" y="0"/>
              <a:ext cx="3295650" cy="381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7" name="Picture 11" descr="top-corner"/>
            <p:cNvPicPr>
              <a:picLocks noChangeAspect="1" noChangeArrowheads="1"/>
            </p:cNvPicPr>
            <p:nvPr userDrawn="1"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0" y="3048000"/>
              <a:ext cx="3295650" cy="381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8" name="Picture 13" descr="top-corner"/>
            <p:cNvPicPr>
              <a:picLocks noChangeAspect="1" noChangeArrowheads="1"/>
            </p:cNvPicPr>
            <p:nvPr userDrawn="1"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0" y="0"/>
              <a:ext cx="3810000" cy="3295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33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550025"/>
            <a:ext cx="2133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4F816E4D-49AA-4613-8350-F99FDE93E0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7" name="Text Box 14"/>
          <p:cNvSpPr txBox="1">
            <a:spLocks noChangeArrowheads="1"/>
          </p:cNvSpPr>
          <p:nvPr userDrawn="1"/>
        </p:nvSpPr>
        <p:spPr bwMode="auto">
          <a:xfrm>
            <a:off x="76200" y="6477000"/>
            <a:ext cx="62118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b="1" i="1" dirty="0">
                <a:solidFill>
                  <a:srgbClr val="000000"/>
                </a:solidFill>
                <a:cs typeface="+mn-cs"/>
              </a:rPr>
              <a:t>The defining characteristic of a warrior is the willingness to close with the enemy.</a:t>
            </a:r>
          </a:p>
        </p:txBody>
      </p:sp>
      <p:sp>
        <p:nvSpPr>
          <p:cNvPr id="28" name="Line 8"/>
          <p:cNvSpPr>
            <a:spLocks noChangeShapeType="1"/>
          </p:cNvSpPr>
          <p:nvPr userDrawn="1"/>
        </p:nvSpPr>
        <p:spPr bwMode="auto">
          <a:xfrm>
            <a:off x="0" y="1158875"/>
            <a:ext cx="5772150" cy="0"/>
          </a:xfrm>
          <a:prstGeom prst="line">
            <a:avLst/>
          </a:prstGeom>
          <a:noFill/>
          <a:ln w="76200">
            <a:solidFill>
              <a:srgbClr val="0033CC"/>
            </a:solidFill>
            <a:round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29" name="Rectangle 9"/>
          <p:cNvSpPr>
            <a:spLocks noChangeArrowheads="1"/>
          </p:cNvSpPr>
          <p:nvPr userDrawn="1"/>
        </p:nvSpPr>
        <p:spPr bwMode="auto">
          <a:xfrm>
            <a:off x="5791200" y="1066800"/>
            <a:ext cx="25908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1200" b="1" i="1" dirty="0">
                <a:solidFill>
                  <a:srgbClr val="000000"/>
                </a:solidFill>
                <a:cs typeface="+mn-cs"/>
              </a:rPr>
              <a:t>  Fort Hood Combatives </a:t>
            </a:r>
            <a:endParaRPr lang="en-US" sz="1200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30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7226300" y="6500813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1" i="1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31 May 2011</a:t>
            </a:r>
          </a:p>
        </p:txBody>
      </p:sp>
      <p:sp>
        <p:nvSpPr>
          <p:cNvPr id="21" name="Line 8"/>
          <p:cNvSpPr>
            <a:spLocks noChangeShapeType="1"/>
          </p:cNvSpPr>
          <p:nvPr userDrawn="1"/>
        </p:nvSpPr>
        <p:spPr bwMode="auto">
          <a:xfrm>
            <a:off x="7591425" y="1158875"/>
            <a:ext cx="1476375" cy="0"/>
          </a:xfrm>
          <a:prstGeom prst="line">
            <a:avLst/>
          </a:prstGeom>
          <a:noFill/>
          <a:ln w="76200">
            <a:solidFill>
              <a:srgbClr val="0033CC"/>
            </a:solidFill>
            <a:round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pic>
        <p:nvPicPr>
          <p:cNvPr id="22" name="Picture 21" descr="Phantom Warrior Academy.png"/>
          <p:cNvPicPr>
            <a:picLocks noChangeAspect="1"/>
          </p:cNvPicPr>
          <p:nvPr userDrawn="1"/>
        </p:nvPicPr>
        <p:blipFill>
          <a:blip r:embed="rId20" cstate="print"/>
          <a:stretch>
            <a:fillRect/>
          </a:stretch>
        </p:blipFill>
        <p:spPr>
          <a:xfrm>
            <a:off x="4826" y="14721"/>
            <a:ext cx="1147699" cy="1094344"/>
          </a:xfrm>
          <a:prstGeom prst="rect">
            <a:avLst/>
          </a:prstGeom>
        </p:spPr>
      </p:pic>
      <p:pic>
        <p:nvPicPr>
          <p:cNvPr id="32" name="Picture 31" descr="Phantom Warrior Academy.png"/>
          <p:cNvPicPr>
            <a:picLocks noChangeAspect="1"/>
          </p:cNvPicPr>
          <p:nvPr userDrawn="1"/>
        </p:nvPicPr>
        <p:blipFill>
          <a:blip r:embed="rId20" cstate="print"/>
          <a:stretch>
            <a:fillRect/>
          </a:stretch>
        </p:blipFill>
        <p:spPr>
          <a:xfrm>
            <a:off x="7920101" y="14721"/>
            <a:ext cx="1147699" cy="109434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  <p:sldLayoutId id="2147484020" r:id="rId12"/>
    <p:sldLayoutId id="2147484021" r:id="rId13"/>
    <p:sldLayoutId id="2147484022" r:id="rId14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6"/>
          <p:cNvGrpSpPr>
            <a:grpSpLocks/>
          </p:cNvGrpSpPr>
          <p:nvPr userDrawn="1"/>
        </p:nvGrpSpPr>
        <p:grpSpPr bwMode="auto">
          <a:xfrm>
            <a:off x="-76200" y="0"/>
            <a:ext cx="9144000" cy="6858000"/>
            <a:chOff x="0" y="0"/>
            <a:chExt cx="9144000" cy="6858000"/>
          </a:xfrm>
        </p:grpSpPr>
        <p:pic>
          <p:nvPicPr>
            <p:cNvPr id="1045" name="Picture 12" descr="top-corner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34000" y="3562350"/>
              <a:ext cx="3810000" cy="3295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6" name="Picture 10" descr="top-corner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848350" y="0"/>
              <a:ext cx="3295650" cy="381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7" name="Picture 11" descr="top-corner"/>
            <p:cNvPicPr>
              <a:picLocks noChangeAspect="1" noChangeArrowheads="1"/>
            </p:cNvPicPr>
            <p:nvPr userDrawn="1"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3048000"/>
              <a:ext cx="3295650" cy="381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8" name="Picture 13" descr="top-corner"/>
            <p:cNvPicPr>
              <a:picLocks noChangeAspect="1" noChangeArrowheads="1"/>
            </p:cNvPicPr>
            <p:nvPr userDrawn="1"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0" y="0"/>
              <a:ext cx="3810000" cy="3295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33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550025"/>
            <a:ext cx="2133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4F816E4D-49AA-4613-8350-F99FDE93E0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8" name="Line 8"/>
          <p:cNvSpPr>
            <a:spLocks noChangeShapeType="1"/>
          </p:cNvSpPr>
          <p:nvPr userDrawn="1"/>
        </p:nvSpPr>
        <p:spPr bwMode="auto">
          <a:xfrm>
            <a:off x="0" y="1158875"/>
            <a:ext cx="5772150" cy="0"/>
          </a:xfrm>
          <a:prstGeom prst="line">
            <a:avLst/>
          </a:prstGeom>
          <a:noFill/>
          <a:ln w="76200">
            <a:solidFill>
              <a:srgbClr val="0033CC"/>
            </a:solidFill>
            <a:round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9" name="Rectangle 9"/>
          <p:cNvSpPr>
            <a:spLocks noChangeArrowheads="1"/>
          </p:cNvSpPr>
          <p:nvPr userDrawn="1"/>
        </p:nvSpPr>
        <p:spPr bwMode="auto">
          <a:xfrm>
            <a:off x="5791200" y="1066800"/>
            <a:ext cx="25908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1200" b="1" i="1" dirty="0">
                <a:solidFill>
                  <a:srgbClr val="000000"/>
                </a:solidFill>
              </a:rPr>
              <a:t>  Fort Hood Combatives 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21" name="Line 8"/>
          <p:cNvSpPr>
            <a:spLocks noChangeShapeType="1"/>
          </p:cNvSpPr>
          <p:nvPr userDrawn="1"/>
        </p:nvSpPr>
        <p:spPr bwMode="auto">
          <a:xfrm>
            <a:off x="7591425" y="1158875"/>
            <a:ext cx="1476375" cy="0"/>
          </a:xfrm>
          <a:prstGeom prst="line">
            <a:avLst/>
          </a:prstGeom>
          <a:noFill/>
          <a:ln w="76200">
            <a:solidFill>
              <a:srgbClr val="0033CC"/>
            </a:solidFill>
            <a:round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8" name="Picture 17" descr="Phantom Warrior Academy.pn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4826" y="14721"/>
            <a:ext cx="1147699" cy="1094344"/>
          </a:xfrm>
          <a:prstGeom prst="rect">
            <a:avLst/>
          </a:prstGeom>
        </p:spPr>
      </p:pic>
      <p:pic>
        <p:nvPicPr>
          <p:cNvPr id="19" name="Picture 18" descr="Phantom Warrior Academy.pn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7901051" y="9525"/>
            <a:ext cx="1147699" cy="109434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37" r:id="rId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6"/>
          <p:cNvGrpSpPr>
            <a:grpSpLocks/>
          </p:cNvGrpSpPr>
          <p:nvPr userDrawn="1"/>
        </p:nvGrpSpPr>
        <p:grpSpPr bwMode="auto">
          <a:xfrm>
            <a:off x="-76200" y="0"/>
            <a:ext cx="9144000" cy="6858000"/>
            <a:chOff x="0" y="0"/>
            <a:chExt cx="9144000" cy="6858000"/>
          </a:xfrm>
        </p:grpSpPr>
        <p:pic>
          <p:nvPicPr>
            <p:cNvPr id="1045" name="Picture 12" descr="top-corner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34000" y="3562350"/>
              <a:ext cx="3810000" cy="3295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6" name="Picture 10" descr="top-corner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848350" y="0"/>
              <a:ext cx="3295650" cy="381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7" name="Picture 11" descr="top-corner"/>
            <p:cNvPicPr>
              <a:picLocks noChangeAspect="1" noChangeArrowheads="1"/>
            </p:cNvPicPr>
            <p:nvPr userDrawn="1"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3048000"/>
              <a:ext cx="3295650" cy="381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8" name="Picture 13" descr="top-corner"/>
            <p:cNvPicPr>
              <a:picLocks noChangeAspect="1" noChangeArrowheads="1"/>
            </p:cNvPicPr>
            <p:nvPr userDrawn="1"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0" y="0"/>
              <a:ext cx="3810000" cy="3295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33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550025"/>
            <a:ext cx="2133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4F816E4D-49AA-4613-8350-F99FDE93E0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8" name="Line 8"/>
          <p:cNvSpPr>
            <a:spLocks noChangeShapeType="1"/>
          </p:cNvSpPr>
          <p:nvPr userDrawn="1"/>
        </p:nvSpPr>
        <p:spPr bwMode="auto">
          <a:xfrm>
            <a:off x="0" y="1158875"/>
            <a:ext cx="5772150" cy="0"/>
          </a:xfrm>
          <a:prstGeom prst="line">
            <a:avLst/>
          </a:prstGeom>
          <a:noFill/>
          <a:ln w="76200">
            <a:solidFill>
              <a:srgbClr val="0033CC"/>
            </a:solidFill>
            <a:round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9" name="Rectangle 9"/>
          <p:cNvSpPr>
            <a:spLocks noChangeArrowheads="1"/>
          </p:cNvSpPr>
          <p:nvPr userDrawn="1"/>
        </p:nvSpPr>
        <p:spPr bwMode="auto">
          <a:xfrm>
            <a:off x="5791200" y="1066800"/>
            <a:ext cx="25908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1200" b="1" i="1" dirty="0">
                <a:solidFill>
                  <a:srgbClr val="000000"/>
                </a:solidFill>
              </a:rPr>
              <a:t>  Fort Hood Combatives 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21" name="Line 8"/>
          <p:cNvSpPr>
            <a:spLocks noChangeShapeType="1"/>
          </p:cNvSpPr>
          <p:nvPr userDrawn="1"/>
        </p:nvSpPr>
        <p:spPr bwMode="auto">
          <a:xfrm>
            <a:off x="7591425" y="1158875"/>
            <a:ext cx="1476375" cy="0"/>
          </a:xfrm>
          <a:prstGeom prst="line">
            <a:avLst/>
          </a:prstGeom>
          <a:noFill/>
          <a:ln w="76200">
            <a:solidFill>
              <a:srgbClr val="0033CC"/>
            </a:solidFill>
            <a:round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8" name="Picture 17" descr="Phantom Warrior Academy.pn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4826" y="14721"/>
            <a:ext cx="1147699" cy="1094344"/>
          </a:xfrm>
          <a:prstGeom prst="rect">
            <a:avLst/>
          </a:prstGeom>
        </p:spPr>
      </p:pic>
      <p:pic>
        <p:nvPicPr>
          <p:cNvPr id="19" name="Picture 18" descr="Phantom Warrior Academy.pn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7920101" y="9525"/>
            <a:ext cx="1147699" cy="109434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41" r:id="rId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66800"/>
            <a:ext cx="8229600" cy="505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286000" y="38100"/>
            <a:ext cx="4495800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prstClr val="black"/>
                </a:solidFill>
                <a:latin typeface="Calibri"/>
              </a:rPr>
              <a:t>UNCLASSIFIED//FOR OFFICIAL USE ONLY</a:t>
            </a:r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611188" y="338138"/>
            <a:ext cx="7542212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611188" y="823913"/>
            <a:ext cx="7694612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055" name="Picture 16" descr="III Corps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36525"/>
            <a:ext cx="91440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Slide Number Placeholder 3"/>
          <p:cNvSpPr txBox="1">
            <a:spLocks/>
          </p:cNvSpPr>
          <p:nvPr/>
        </p:nvSpPr>
        <p:spPr>
          <a:xfrm>
            <a:off x="8686800" y="6400800"/>
            <a:ext cx="457200" cy="47625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282B300-A7C4-43CC-BC97-C36471234254}" type="slidenum">
              <a:rPr lang="en-US" sz="12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Slide Number Placeholder 3"/>
          <p:cNvSpPr txBox="1">
            <a:spLocks/>
          </p:cNvSpPr>
          <p:nvPr/>
        </p:nvSpPr>
        <p:spPr>
          <a:xfrm>
            <a:off x="5867400" y="6381750"/>
            <a:ext cx="2819400" cy="47625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36</a:t>
            </a:r>
            <a:r>
              <a:rPr lang="en-US" sz="1200" i="1" baseline="30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sz="1200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Engineer Brigade“-Stay Rugged”</a:t>
            </a:r>
          </a:p>
        </p:txBody>
      </p:sp>
      <p:pic>
        <p:nvPicPr>
          <p:cNvPr id="2058" name="Picture 4" descr="WWII Rugged Crest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3400" y="212725"/>
            <a:ext cx="6223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66800"/>
            <a:ext cx="8229600" cy="505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286000" y="38100"/>
            <a:ext cx="4495800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prstClr val="black"/>
                </a:solidFill>
                <a:latin typeface="Calibri"/>
              </a:rPr>
              <a:t>UNCLASSIFIED//FOR OFFICIAL USE ONLY</a:t>
            </a:r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611188" y="338138"/>
            <a:ext cx="7542212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611188" y="823913"/>
            <a:ext cx="7694612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079" name="Picture 16" descr="III Corps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36525"/>
            <a:ext cx="91440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Slide Number Placeholder 3"/>
          <p:cNvSpPr txBox="1">
            <a:spLocks/>
          </p:cNvSpPr>
          <p:nvPr/>
        </p:nvSpPr>
        <p:spPr>
          <a:xfrm>
            <a:off x="8686800" y="6400800"/>
            <a:ext cx="457200" cy="47625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BA9C841-FC10-4635-8695-7B04AEFC474F}" type="slidenum">
              <a:rPr lang="en-US" sz="12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Slide Number Placeholder 3"/>
          <p:cNvSpPr txBox="1">
            <a:spLocks/>
          </p:cNvSpPr>
          <p:nvPr/>
        </p:nvSpPr>
        <p:spPr>
          <a:xfrm>
            <a:off x="5867400" y="6381750"/>
            <a:ext cx="2819400" cy="47625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36</a:t>
            </a:r>
            <a:r>
              <a:rPr lang="en-US" sz="1200" i="1" baseline="30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sz="1200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Engineer Brigade“-Stay Rugged”</a:t>
            </a:r>
          </a:p>
        </p:txBody>
      </p:sp>
      <p:pic>
        <p:nvPicPr>
          <p:cNvPr id="3082" name="Picture 4" descr="WWII Rugged Crest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3400" y="212725"/>
            <a:ext cx="6223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66800"/>
            <a:ext cx="8229600" cy="505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286000" y="38100"/>
            <a:ext cx="4495800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prstClr val="black"/>
                </a:solidFill>
                <a:latin typeface="Calibri"/>
              </a:rPr>
              <a:t>UNCLASSIFIED//FOR OFFICIAL USE ONLY</a:t>
            </a:r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611188" y="338138"/>
            <a:ext cx="7542212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611188" y="823913"/>
            <a:ext cx="7694612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103" name="Picture 16" descr="III Corps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36525"/>
            <a:ext cx="91440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Slide Number Placeholder 3"/>
          <p:cNvSpPr txBox="1">
            <a:spLocks/>
          </p:cNvSpPr>
          <p:nvPr/>
        </p:nvSpPr>
        <p:spPr>
          <a:xfrm>
            <a:off x="8686800" y="6400800"/>
            <a:ext cx="457200" cy="47625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91A5A25-C229-4693-BF54-82F15664F670}" type="slidenum">
              <a:rPr lang="en-US" sz="12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Slide Number Placeholder 3"/>
          <p:cNvSpPr txBox="1">
            <a:spLocks/>
          </p:cNvSpPr>
          <p:nvPr/>
        </p:nvSpPr>
        <p:spPr>
          <a:xfrm>
            <a:off x="5867400" y="6381750"/>
            <a:ext cx="2819400" cy="47625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36</a:t>
            </a:r>
            <a:r>
              <a:rPr lang="en-US" sz="1200" i="1" baseline="30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sz="1200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Engineer Brigade“-Stay Rugged”</a:t>
            </a:r>
          </a:p>
        </p:txBody>
      </p:sp>
      <p:pic>
        <p:nvPicPr>
          <p:cNvPr id="4106" name="Picture 4" descr="WWII Rugged Crest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3400" y="212725"/>
            <a:ext cx="6223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66800"/>
            <a:ext cx="8229600" cy="505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286000" y="38100"/>
            <a:ext cx="4495800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prstClr val="black"/>
                </a:solidFill>
                <a:latin typeface="Calibri"/>
              </a:rPr>
              <a:t>UNCLASSIFIED//FOR OFFICIAL USE ONLY</a:t>
            </a:r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611188" y="338138"/>
            <a:ext cx="7542212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611188" y="823913"/>
            <a:ext cx="7694612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127" name="Picture 16" descr="III Corps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36525"/>
            <a:ext cx="91440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Slide Number Placeholder 3"/>
          <p:cNvSpPr txBox="1">
            <a:spLocks/>
          </p:cNvSpPr>
          <p:nvPr/>
        </p:nvSpPr>
        <p:spPr>
          <a:xfrm>
            <a:off x="8686800" y="6400800"/>
            <a:ext cx="457200" cy="47625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E92E50C-0ABE-4AB5-A826-767C92D60E0B}" type="slidenum">
              <a:rPr lang="en-US" sz="12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Slide Number Placeholder 3"/>
          <p:cNvSpPr txBox="1">
            <a:spLocks/>
          </p:cNvSpPr>
          <p:nvPr/>
        </p:nvSpPr>
        <p:spPr>
          <a:xfrm>
            <a:off x="5867400" y="6381750"/>
            <a:ext cx="2819400" cy="47625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36</a:t>
            </a:r>
            <a:r>
              <a:rPr lang="en-US" sz="1200" i="1" baseline="30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sz="1200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Engineer Brigade“-Stay Rugged”</a:t>
            </a:r>
          </a:p>
        </p:txBody>
      </p:sp>
      <p:pic>
        <p:nvPicPr>
          <p:cNvPr id="5130" name="Picture 4" descr="WWII Rugged Crest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3400" y="212725"/>
            <a:ext cx="6223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66800"/>
            <a:ext cx="8229600" cy="505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286000" y="38100"/>
            <a:ext cx="4495800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prstClr val="black"/>
                </a:solidFill>
                <a:latin typeface="Calibri"/>
              </a:rPr>
              <a:t>UNCLASSIFIED//FOR OFFICIAL USE ONLY</a:t>
            </a:r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611188" y="338138"/>
            <a:ext cx="7542212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611188" y="823913"/>
            <a:ext cx="7694612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6151" name="Picture 16" descr="III Corps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36525"/>
            <a:ext cx="91440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Slide Number Placeholder 3"/>
          <p:cNvSpPr txBox="1">
            <a:spLocks/>
          </p:cNvSpPr>
          <p:nvPr/>
        </p:nvSpPr>
        <p:spPr>
          <a:xfrm>
            <a:off x="8686800" y="6400800"/>
            <a:ext cx="457200" cy="47625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4A8B470-66DD-4CEC-817F-881B35A07E80}" type="slidenum">
              <a:rPr lang="en-US" sz="12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Slide Number Placeholder 3"/>
          <p:cNvSpPr txBox="1">
            <a:spLocks/>
          </p:cNvSpPr>
          <p:nvPr/>
        </p:nvSpPr>
        <p:spPr>
          <a:xfrm>
            <a:off x="5867400" y="6381750"/>
            <a:ext cx="2819400" cy="47625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36</a:t>
            </a:r>
            <a:r>
              <a:rPr lang="en-US" sz="1200" i="1" baseline="30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sz="1200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Engineer Brigade“-Stay Rugged”</a:t>
            </a:r>
          </a:p>
        </p:txBody>
      </p:sp>
      <p:pic>
        <p:nvPicPr>
          <p:cNvPr id="6154" name="Picture 4" descr="WWII Rugged Crest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3400" y="212725"/>
            <a:ext cx="6223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66800"/>
            <a:ext cx="8229600" cy="505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286000" y="38100"/>
            <a:ext cx="4495800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prstClr val="black"/>
                </a:solidFill>
                <a:latin typeface="Calibri"/>
              </a:rPr>
              <a:t>UNCLASSIFIED//FOR OFFICIAL USE ONLY</a:t>
            </a:r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611188" y="338138"/>
            <a:ext cx="7542212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611188" y="823913"/>
            <a:ext cx="7694612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7175" name="Picture 16" descr="III Corps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36525"/>
            <a:ext cx="91440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Slide Number Placeholder 3"/>
          <p:cNvSpPr txBox="1">
            <a:spLocks/>
          </p:cNvSpPr>
          <p:nvPr/>
        </p:nvSpPr>
        <p:spPr>
          <a:xfrm>
            <a:off x="8686800" y="6400800"/>
            <a:ext cx="457200" cy="47625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56229DE-A851-4A7E-97B1-EC903C08BC79}" type="slidenum">
              <a:rPr lang="en-US" sz="12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Slide Number Placeholder 3"/>
          <p:cNvSpPr txBox="1">
            <a:spLocks/>
          </p:cNvSpPr>
          <p:nvPr/>
        </p:nvSpPr>
        <p:spPr>
          <a:xfrm>
            <a:off x="5867400" y="6381750"/>
            <a:ext cx="2819400" cy="47625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36</a:t>
            </a:r>
            <a:r>
              <a:rPr lang="en-US" sz="1200" i="1" baseline="30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sz="1200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Engineer Brigade“-Stay Rugged”</a:t>
            </a:r>
          </a:p>
        </p:txBody>
      </p:sp>
      <p:pic>
        <p:nvPicPr>
          <p:cNvPr id="7178" name="Picture 4" descr="WWII Rugged Crest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3400" y="212725"/>
            <a:ext cx="6223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6"/>
          <p:cNvGrpSpPr>
            <a:grpSpLocks/>
          </p:cNvGrpSpPr>
          <p:nvPr userDrawn="1"/>
        </p:nvGrpSpPr>
        <p:grpSpPr bwMode="auto">
          <a:xfrm>
            <a:off x="-76200" y="0"/>
            <a:ext cx="9144000" cy="6858000"/>
            <a:chOff x="0" y="0"/>
            <a:chExt cx="9144000" cy="6858000"/>
          </a:xfrm>
        </p:grpSpPr>
        <p:pic>
          <p:nvPicPr>
            <p:cNvPr id="1045" name="Picture 12" descr="top-corner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34000" y="3562350"/>
              <a:ext cx="3810000" cy="3295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6" name="Picture 10" descr="top-corner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848350" y="0"/>
              <a:ext cx="3295650" cy="381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7" name="Picture 11" descr="top-corner"/>
            <p:cNvPicPr>
              <a:picLocks noChangeAspect="1" noChangeArrowheads="1"/>
            </p:cNvPicPr>
            <p:nvPr userDrawn="1"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3048000"/>
              <a:ext cx="3295650" cy="381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8" name="Picture 13" descr="top-corner"/>
            <p:cNvPicPr>
              <a:picLocks noChangeAspect="1" noChangeArrowheads="1"/>
            </p:cNvPicPr>
            <p:nvPr userDrawn="1"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0" y="0"/>
              <a:ext cx="3810000" cy="3295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33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550025"/>
            <a:ext cx="2133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4F816E4D-49AA-4613-8350-F99FDE93E0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7" name="Text Box 14"/>
          <p:cNvSpPr txBox="1">
            <a:spLocks noChangeArrowheads="1"/>
          </p:cNvSpPr>
          <p:nvPr userDrawn="1"/>
        </p:nvSpPr>
        <p:spPr bwMode="auto">
          <a:xfrm>
            <a:off x="76200" y="6477000"/>
            <a:ext cx="62118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b="1" i="1" dirty="0">
                <a:solidFill>
                  <a:srgbClr val="000000"/>
                </a:solidFill>
              </a:rPr>
              <a:t>The defining characteristic of a warrior is the willingness to close with the enemy.</a:t>
            </a:r>
          </a:p>
        </p:txBody>
      </p:sp>
      <p:sp>
        <p:nvSpPr>
          <p:cNvPr id="28" name="Line 8"/>
          <p:cNvSpPr>
            <a:spLocks noChangeShapeType="1"/>
          </p:cNvSpPr>
          <p:nvPr userDrawn="1"/>
        </p:nvSpPr>
        <p:spPr bwMode="auto">
          <a:xfrm>
            <a:off x="0" y="1158875"/>
            <a:ext cx="5772150" cy="0"/>
          </a:xfrm>
          <a:prstGeom prst="line">
            <a:avLst/>
          </a:prstGeom>
          <a:noFill/>
          <a:ln w="76200">
            <a:solidFill>
              <a:srgbClr val="0033CC"/>
            </a:solidFill>
            <a:round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9" name="Rectangle 9"/>
          <p:cNvSpPr>
            <a:spLocks noChangeArrowheads="1"/>
          </p:cNvSpPr>
          <p:nvPr userDrawn="1"/>
        </p:nvSpPr>
        <p:spPr bwMode="auto">
          <a:xfrm>
            <a:off x="5791200" y="1066800"/>
            <a:ext cx="25908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1200" b="1" i="1" dirty="0">
                <a:solidFill>
                  <a:srgbClr val="000000"/>
                </a:solidFill>
              </a:rPr>
              <a:t>  Fort Hood Combatives 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30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7226300" y="6500813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1" i="1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31 May 2011</a:t>
            </a:r>
          </a:p>
        </p:txBody>
      </p:sp>
      <p:sp>
        <p:nvSpPr>
          <p:cNvPr id="21" name="Line 8"/>
          <p:cNvSpPr>
            <a:spLocks noChangeShapeType="1"/>
          </p:cNvSpPr>
          <p:nvPr userDrawn="1"/>
        </p:nvSpPr>
        <p:spPr bwMode="auto">
          <a:xfrm>
            <a:off x="7591425" y="1158875"/>
            <a:ext cx="1476375" cy="0"/>
          </a:xfrm>
          <a:prstGeom prst="line">
            <a:avLst/>
          </a:prstGeom>
          <a:noFill/>
          <a:ln w="76200">
            <a:solidFill>
              <a:srgbClr val="0033CC"/>
            </a:solidFill>
            <a:round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32" name="Picture 31" descr="Phantom Warrior Academy.pn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4826" y="14721"/>
            <a:ext cx="1147699" cy="1094344"/>
          </a:xfrm>
          <a:prstGeom prst="rect">
            <a:avLst/>
          </a:prstGeom>
        </p:spPr>
      </p:pic>
      <p:pic>
        <p:nvPicPr>
          <p:cNvPr id="37" name="Picture 36" descr="Phantom Warrior Academy.pn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7901051" y="9525"/>
            <a:ext cx="1147699" cy="109434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6"/>
          <p:cNvGrpSpPr>
            <a:grpSpLocks/>
          </p:cNvGrpSpPr>
          <p:nvPr userDrawn="1"/>
        </p:nvGrpSpPr>
        <p:grpSpPr bwMode="auto">
          <a:xfrm>
            <a:off x="-76200" y="0"/>
            <a:ext cx="9144000" cy="6858000"/>
            <a:chOff x="0" y="0"/>
            <a:chExt cx="9144000" cy="6858000"/>
          </a:xfrm>
        </p:grpSpPr>
        <p:pic>
          <p:nvPicPr>
            <p:cNvPr id="1045" name="Picture 12" descr="top-corner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34000" y="3562350"/>
              <a:ext cx="3810000" cy="3295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6" name="Picture 10" descr="top-corner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848350" y="0"/>
              <a:ext cx="3295650" cy="381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7" name="Picture 11" descr="top-corner"/>
            <p:cNvPicPr>
              <a:picLocks noChangeAspect="1" noChangeArrowheads="1"/>
            </p:cNvPicPr>
            <p:nvPr userDrawn="1"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3048000"/>
              <a:ext cx="3295650" cy="381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8" name="Picture 13" descr="top-corner"/>
            <p:cNvPicPr>
              <a:picLocks noChangeAspect="1" noChangeArrowheads="1"/>
            </p:cNvPicPr>
            <p:nvPr userDrawn="1"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0" y="0"/>
              <a:ext cx="3810000" cy="3295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33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550025"/>
            <a:ext cx="2133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4F816E4D-49AA-4613-8350-F99FDE93E0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8" name="Line 8"/>
          <p:cNvSpPr>
            <a:spLocks noChangeShapeType="1"/>
          </p:cNvSpPr>
          <p:nvPr userDrawn="1"/>
        </p:nvSpPr>
        <p:spPr bwMode="auto">
          <a:xfrm>
            <a:off x="0" y="1158875"/>
            <a:ext cx="5772150" cy="0"/>
          </a:xfrm>
          <a:prstGeom prst="line">
            <a:avLst/>
          </a:prstGeom>
          <a:noFill/>
          <a:ln w="76200">
            <a:solidFill>
              <a:srgbClr val="0033CC"/>
            </a:solidFill>
            <a:round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9" name="Rectangle 9"/>
          <p:cNvSpPr>
            <a:spLocks noChangeArrowheads="1"/>
          </p:cNvSpPr>
          <p:nvPr userDrawn="1"/>
        </p:nvSpPr>
        <p:spPr bwMode="auto">
          <a:xfrm>
            <a:off x="5791200" y="1066800"/>
            <a:ext cx="25908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1200" b="1" i="1" dirty="0">
                <a:solidFill>
                  <a:srgbClr val="000000"/>
                </a:solidFill>
              </a:rPr>
              <a:t>  Fort Hood Combatives 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21" name="Line 8"/>
          <p:cNvSpPr>
            <a:spLocks noChangeShapeType="1"/>
          </p:cNvSpPr>
          <p:nvPr userDrawn="1"/>
        </p:nvSpPr>
        <p:spPr bwMode="auto">
          <a:xfrm>
            <a:off x="7591425" y="1158875"/>
            <a:ext cx="1476375" cy="0"/>
          </a:xfrm>
          <a:prstGeom prst="line">
            <a:avLst/>
          </a:prstGeom>
          <a:noFill/>
          <a:ln w="76200">
            <a:solidFill>
              <a:srgbClr val="0033CC"/>
            </a:solidFill>
            <a:round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8" name="Picture 17" descr="Phantom Warrior Academy.pn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4826" y="14721"/>
            <a:ext cx="1147699" cy="1094344"/>
          </a:xfrm>
          <a:prstGeom prst="rect">
            <a:avLst/>
          </a:prstGeom>
        </p:spPr>
      </p:pic>
      <p:pic>
        <p:nvPicPr>
          <p:cNvPr id="19" name="Picture 18" descr="Phantom Warrior Academy.pn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7901051" y="9525"/>
            <a:ext cx="1147699" cy="109434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35" r:id="rId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9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Tx/>
              <a:buNone/>
            </a:pPr>
            <a:endParaRPr lang="en-US" sz="4000" b="1" dirty="0" smtClean="0"/>
          </a:p>
          <a:p>
            <a:pPr algn="ctr">
              <a:buFontTx/>
              <a:buNone/>
            </a:pPr>
            <a:r>
              <a:rPr lang="en-US" sz="4000" b="1" dirty="0" smtClean="0"/>
              <a:t>III Corps and Fort Hood</a:t>
            </a:r>
          </a:p>
          <a:p>
            <a:pPr algn="ctr">
              <a:buFontTx/>
              <a:buNone/>
            </a:pPr>
            <a:r>
              <a:rPr lang="en-US" sz="4000" b="1" dirty="0" err="1" smtClean="0"/>
              <a:t>Combatives</a:t>
            </a:r>
            <a:endParaRPr lang="en-US" sz="4000" b="1" dirty="0" smtClean="0"/>
          </a:p>
          <a:p>
            <a:pPr algn="ctr">
              <a:buFontTx/>
              <a:buNone/>
            </a:pPr>
            <a:r>
              <a:rPr lang="en-US" sz="4000" b="1" dirty="0" smtClean="0"/>
              <a:t>Tournament</a:t>
            </a:r>
          </a:p>
          <a:p>
            <a:pPr algn="ctr">
              <a:buFontTx/>
              <a:buNone/>
            </a:pPr>
            <a:r>
              <a:rPr lang="en-US" sz="4000" b="1" dirty="0" smtClean="0"/>
              <a:t>14-17 DEC 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Competition</a:t>
            </a:r>
            <a:endParaRPr lang="en-US" dirty="0"/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457199" y="1247775"/>
            <a:ext cx="7858125" cy="4525963"/>
          </a:xfrm>
        </p:spPr>
        <p:txBody>
          <a:bodyPr/>
          <a:lstStyle/>
          <a:p>
            <a:r>
              <a:rPr lang="en-US" sz="1800" b="1" u="sng" dirty="0" smtClean="0"/>
              <a:t>17 Dec</a:t>
            </a:r>
            <a:r>
              <a:rPr lang="en-US" sz="1800" b="1" dirty="0" smtClean="0"/>
              <a:t>: Finals / Advanced Rules  [Competitors compete inside a tactical enclosure; ACU trousers and unit T-shirt, 4-oz gloves, closed fist strikes and kicks allowed]</a:t>
            </a:r>
          </a:p>
          <a:p>
            <a:r>
              <a:rPr lang="en-US" sz="1800" b="1" dirty="0" smtClean="0"/>
              <a:t>16 total advanced rules bouts—8 bouts for 3rd and 4th Place and 8 bouts for 1st and 2nd.  Awards presented immediately after each bout.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4503" y="6082887"/>
            <a:ext cx="7220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2">
                    <a:lumMod val="75000"/>
                  </a:schemeClr>
                </a:solidFill>
              </a:rPr>
              <a:t>Kieschnick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 Gym setup with Tactical Enclosure for  Combatives Finals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821" y="2992188"/>
            <a:ext cx="9144000" cy="30271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8E6850-EC3F-4579-B700-DD568C74F61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437398" y="2669973"/>
            <a:ext cx="1992" cy="33250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5875" y="1295400"/>
            <a:ext cx="8429625" cy="83099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 u="sng" dirty="0"/>
              <a:t>MISSION</a:t>
            </a:r>
            <a:r>
              <a:rPr lang="en-US" sz="1600" dirty="0"/>
              <a:t>: </a:t>
            </a:r>
            <a:r>
              <a:rPr lang="en-US" sz="1600" dirty="0" smtClean="0"/>
              <a:t>Phantom Warrior Academy provides mission command of support requirements for the 2015 Fort Hood </a:t>
            </a:r>
            <a:r>
              <a:rPr lang="en-US" sz="1600" dirty="0" err="1" smtClean="0"/>
              <a:t>Combatives</a:t>
            </a:r>
            <a:r>
              <a:rPr lang="en-US" sz="1600" dirty="0" smtClean="0"/>
              <a:t> Tournament at Fort Hood from </a:t>
            </a:r>
            <a:r>
              <a:rPr lang="en-US" sz="1600" b="1" dirty="0" smtClean="0"/>
              <a:t>14–17 Dec 15 </a:t>
            </a:r>
            <a:r>
              <a:rPr lang="en-US" sz="1600" dirty="0" smtClean="0"/>
              <a:t>IOT ensure the event is professionally executed.</a:t>
            </a:r>
            <a:endParaRPr lang="en-US" sz="1600" dirty="0"/>
          </a:p>
        </p:txBody>
      </p:sp>
      <p:sp>
        <p:nvSpPr>
          <p:cNvPr id="9" name="Rectangle 8"/>
          <p:cNvSpPr/>
          <p:nvPr/>
        </p:nvSpPr>
        <p:spPr>
          <a:xfrm>
            <a:off x="3418102" y="2138307"/>
            <a:ext cx="2042554" cy="5482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00"/>
              </a:lnSpc>
            </a:pPr>
            <a:r>
              <a:rPr lang="en-US" sz="1200" b="1" u="sng" dirty="0" smtClean="0">
                <a:solidFill>
                  <a:schemeClr val="tx1"/>
                </a:solidFill>
              </a:rPr>
              <a:t>Command and Control</a:t>
            </a:r>
          </a:p>
          <a:p>
            <a:pPr algn="ctr">
              <a:lnSpc>
                <a:spcPts val="1200"/>
              </a:lnSpc>
            </a:pPr>
            <a:r>
              <a:rPr lang="en-US" sz="1200" b="1" dirty="0" smtClean="0">
                <a:solidFill>
                  <a:schemeClr val="tx1"/>
                </a:solidFill>
              </a:rPr>
              <a:t>CPT Curtis Loftin</a:t>
            </a:r>
          </a:p>
          <a:p>
            <a:pPr algn="ctr">
              <a:lnSpc>
                <a:spcPts val="1200"/>
              </a:lnSpc>
            </a:pPr>
            <a:r>
              <a:rPr lang="en-US" sz="1200" b="1" dirty="0" smtClean="0">
                <a:solidFill>
                  <a:schemeClr val="tx1"/>
                </a:solidFill>
              </a:rPr>
              <a:t>1SG Jeremy Jackson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1256" y="4120731"/>
            <a:ext cx="1068776" cy="5225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00"/>
              </a:lnSpc>
            </a:pPr>
            <a:r>
              <a:rPr lang="en-US" sz="1200" b="1" dirty="0" smtClean="0">
                <a:solidFill>
                  <a:srgbClr val="000000"/>
                </a:solidFill>
              </a:rPr>
              <a:t>TM Med Screening</a:t>
            </a: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812484" y="4166254"/>
            <a:ext cx="1094504" cy="4888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00"/>
              </a:lnSpc>
            </a:pPr>
            <a:r>
              <a:rPr lang="en-US" sz="1200" b="1" dirty="0" smtClean="0">
                <a:solidFill>
                  <a:srgbClr val="000000"/>
                </a:solidFill>
              </a:rPr>
              <a:t>TM Referee/ Judges</a:t>
            </a: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168239" y="4140523"/>
            <a:ext cx="914401" cy="5502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ts val="1200"/>
              </a:lnSpc>
            </a:pPr>
            <a:r>
              <a:rPr lang="en-US" sz="1200" b="1" dirty="0" smtClean="0">
                <a:solidFill>
                  <a:srgbClr val="000000"/>
                </a:solidFill>
              </a:rPr>
              <a:t>TM Setup/ Teardown</a:t>
            </a: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326093" y="4126668"/>
            <a:ext cx="1050957" cy="4928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00"/>
              </a:lnSpc>
            </a:pPr>
            <a:r>
              <a:rPr lang="en-US" sz="1200" b="1" dirty="0" smtClean="0">
                <a:solidFill>
                  <a:srgbClr val="000000"/>
                </a:solidFill>
              </a:rPr>
              <a:t>TM General Event</a:t>
            </a: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582047" y="4114051"/>
            <a:ext cx="924291" cy="4967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00"/>
              </a:lnSpc>
            </a:pPr>
            <a:r>
              <a:rPr lang="en-US" sz="1200" b="1" dirty="0" smtClean="0">
                <a:solidFill>
                  <a:srgbClr val="000000"/>
                </a:solidFill>
              </a:rPr>
              <a:t>TM Garrison</a:t>
            </a:r>
            <a:endParaRPr lang="en-US" sz="1200" b="1" dirty="0">
              <a:solidFill>
                <a:srgbClr val="000000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665018" y="3788222"/>
            <a:ext cx="779021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439379" y="2715124"/>
            <a:ext cx="1992" cy="33250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1375564" y="4154377"/>
            <a:ext cx="1068776" cy="5225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00"/>
              </a:lnSpc>
            </a:pPr>
            <a:r>
              <a:rPr lang="en-US" sz="1200" b="1" dirty="0" smtClean="0">
                <a:solidFill>
                  <a:srgbClr val="000000"/>
                </a:solidFill>
              </a:rPr>
              <a:t>TM Med Support</a:t>
            </a: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3125" y="4762001"/>
            <a:ext cx="1244251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100" b="1" dirty="0" smtClean="0">
                <a:solidFill>
                  <a:srgbClr val="000000"/>
                </a:solidFill>
              </a:rPr>
              <a:t> BDE Surgeon </a:t>
            </a:r>
          </a:p>
          <a:p>
            <a:pPr>
              <a:buFont typeface="Arial" pitchFamily="34" charset="0"/>
              <a:buChar char="•"/>
            </a:pPr>
            <a:endParaRPr lang="en-US" sz="1100" b="1" dirty="0" smtClean="0">
              <a:solidFill>
                <a:srgbClr val="0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1100" b="1" dirty="0" smtClean="0">
                <a:solidFill>
                  <a:srgbClr val="000000"/>
                </a:solidFill>
              </a:rPr>
              <a:t> 4 x Physicians</a:t>
            </a:r>
          </a:p>
          <a:p>
            <a:pPr>
              <a:buFont typeface="Arial" pitchFamily="34" charset="0"/>
              <a:buChar char="•"/>
            </a:pPr>
            <a:endParaRPr lang="en-US" sz="1100" b="1" dirty="0" smtClean="0">
              <a:solidFill>
                <a:srgbClr val="0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1100" b="1" dirty="0" smtClean="0">
                <a:solidFill>
                  <a:srgbClr val="000000"/>
                </a:solidFill>
              </a:rPr>
              <a:t> 4 x 68Ws</a:t>
            </a:r>
          </a:p>
          <a:p>
            <a:pPr>
              <a:buFont typeface="Arial" pitchFamily="34" charset="0"/>
              <a:buChar char="•"/>
            </a:pPr>
            <a:endParaRPr lang="en-US" sz="1100" b="1" dirty="0" smtClean="0">
              <a:solidFill>
                <a:srgbClr val="000000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sz="1100" b="1" dirty="0" smtClean="0">
              <a:solidFill>
                <a:srgbClr val="000000"/>
              </a:solidFill>
            </a:endParaRPr>
          </a:p>
          <a:p>
            <a:endParaRPr lang="en-US" sz="1100" b="1" dirty="0" smtClean="0">
              <a:solidFill>
                <a:srgbClr val="000000"/>
              </a:solidFill>
            </a:endParaRPr>
          </a:p>
          <a:p>
            <a:endParaRPr lang="en-US" sz="1100" b="1" dirty="0">
              <a:solidFill>
                <a:srgbClr val="0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75556" y="4700646"/>
            <a:ext cx="1321196" cy="19543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100" b="1" dirty="0" smtClean="0">
                <a:solidFill>
                  <a:srgbClr val="000000"/>
                </a:solidFill>
              </a:rPr>
              <a:t> BDE Surgeon </a:t>
            </a:r>
          </a:p>
          <a:p>
            <a:pPr>
              <a:buFont typeface="Arial" pitchFamily="34" charset="0"/>
              <a:buChar char="•"/>
            </a:pPr>
            <a:endParaRPr lang="en-US" sz="1100" b="1" dirty="0" smtClean="0">
              <a:solidFill>
                <a:srgbClr val="0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1100" b="1" dirty="0" smtClean="0">
                <a:solidFill>
                  <a:srgbClr val="000000"/>
                </a:solidFill>
              </a:rPr>
              <a:t> 2 x Physicians</a:t>
            </a:r>
          </a:p>
          <a:p>
            <a:endParaRPr lang="en-US" sz="1100" b="1" dirty="0" smtClean="0">
              <a:solidFill>
                <a:srgbClr val="0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1100" b="1" dirty="0" smtClean="0">
                <a:solidFill>
                  <a:srgbClr val="000000"/>
                </a:solidFill>
              </a:rPr>
              <a:t> 4 x 68W (NCOs)</a:t>
            </a:r>
          </a:p>
          <a:p>
            <a:endParaRPr lang="en-US" sz="1100" b="1" dirty="0" smtClean="0">
              <a:solidFill>
                <a:srgbClr val="0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1100" b="1" dirty="0" smtClean="0">
                <a:solidFill>
                  <a:srgbClr val="000000"/>
                </a:solidFill>
              </a:rPr>
              <a:t> 6 x 68Ws</a:t>
            </a:r>
          </a:p>
          <a:p>
            <a:pPr>
              <a:buFont typeface="Arial" pitchFamily="34" charset="0"/>
              <a:buChar char="•"/>
            </a:pPr>
            <a:endParaRPr lang="en-US" sz="1100" b="1" dirty="0" smtClean="0">
              <a:solidFill>
                <a:srgbClr val="000000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sz="1100" b="1" dirty="0" smtClean="0">
              <a:solidFill>
                <a:srgbClr val="000000"/>
              </a:solidFill>
            </a:endParaRPr>
          </a:p>
          <a:p>
            <a:endParaRPr lang="en-US" sz="1100" b="1" dirty="0" smtClean="0">
              <a:solidFill>
                <a:srgbClr val="000000"/>
              </a:solidFill>
            </a:endParaRPr>
          </a:p>
          <a:p>
            <a:endParaRPr lang="en-US" sz="1100" b="1" dirty="0">
              <a:solidFill>
                <a:srgbClr val="0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693719" y="4700646"/>
            <a:ext cx="1319592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100" b="1" dirty="0" smtClean="0">
                <a:solidFill>
                  <a:srgbClr val="000000"/>
                </a:solidFill>
              </a:rPr>
              <a:t> 8 x Level 2 or 3 </a:t>
            </a:r>
          </a:p>
          <a:p>
            <a:r>
              <a:rPr lang="en-US" sz="1100" b="1" dirty="0" smtClean="0">
                <a:solidFill>
                  <a:srgbClr val="000000"/>
                </a:solidFill>
              </a:rPr>
              <a:t>  </a:t>
            </a:r>
            <a:r>
              <a:rPr lang="en-US" sz="1100" b="1" dirty="0" err="1" smtClean="0">
                <a:solidFill>
                  <a:srgbClr val="000000"/>
                </a:solidFill>
              </a:rPr>
              <a:t>combatives</a:t>
            </a:r>
            <a:endParaRPr lang="en-US" sz="1100" b="1" dirty="0" smtClean="0">
              <a:solidFill>
                <a:srgbClr val="000000"/>
              </a:solidFill>
            </a:endParaRPr>
          </a:p>
          <a:p>
            <a:r>
              <a:rPr lang="en-US" sz="1100" b="1" dirty="0" smtClean="0">
                <a:solidFill>
                  <a:srgbClr val="000000"/>
                </a:solidFill>
              </a:rPr>
              <a:t>  certified</a:t>
            </a:r>
          </a:p>
          <a:p>
            <a:pPr>
              <a:buFont typeface="Arial" pitchFamily="34" charset="0"/>
              <a:buChar char="•"/>
            </a:pPr>
            <a:endParaRPr lang="en-US" sz="1100" b="1" dirty="0" smtClean="0">
              <a:solidFill>
                <a:srgbClr val="000000"/>
              </a:solidFill>
            </a:endParaRPr>
          </a:p>
          <a:p>
            <a:endParaRPr lang="en-US" sz="1100" b="1" dirty="0" smtClean="0">
              <a:solidFill>
                <a:srgbClr val="000000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sz="1100" b="1" dirty="0" smtClean="0">
              <a:solidFill>
                <a:srgbClr val="000000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sz="1100" b="1" dirty="0" smtClean="0">
              <a:solidFill>
                <a:srgbClr val="000000"/>
              </a:solidFill>
            </a:endParaRPr>
          </a:p>
          <a:p>
            <a:endParaRPr lang="en-US" sz="1100" b="1" dirty="0" smtClean="0">
              <a:solidFill>
                <a:srgbClr val="000000"/>
              </a:solidFill>
            </a:endParaRPr>
          </a:p>
          <a:p>
            <a:endParaRPr lang="en-US" sz="1100" b="1" dirty="0">
              <a:solidFill>
                <a:srgbClr val="0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178133" y="4700646"/>
            <a:ext cx="1141659" cy="12772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100" b="1" dirty="0" smtClean="0">
                <a:solidFill>
                  <a:srgbClr val="000000"/>
                </a:solidFill>
              </a:rPr>
              <a:t> 8 x NCOs</a:t>
            </a:r>
          </a:p>
          <a:p>
            <a:pPr>
              <a:buFont typeface="Arial" pitchFamily="34" charset="0"/>
              <a:buChar char="•"/>
            </a:pPr>
            <a:endParaRPr lang="en-US" sz="1100" b="1" dirty="0" smtClean="0">
              <a:solidFill>
                <a:srgbClr val="0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1100" b="1" dirty="0" smtClean="0">
                <a:solidFill>
                  <a:srgbClr val="000000"/>
                </a:solidFill>
              </a:rPr>
              <a:t> 44 x Soldiers</a:t>
            </a:r>
          </a:p>
          <a:p>
            <a:pPr>
              <a:buFont typeface="Arial" pitchFamily="34" charset="0"/>
              <a:buChar char="•"/>
            </a:pPr>
            <a:endParaRPr lang="en-US" sz="1100" b="1" dirty="0" smtClean="0">
              <a:solidFill>
                <a:srgbClr val="000000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sz="1100" b="1" dirty="0" smtClean="0">
              <a:solidFill>
                <a:srgbClr val="000000"/>
              </a:solidFill>
            </a:endParaRPr>
          </a:p>
          <a:p>
            <a:endParaRPr lang="en-US" sz="1100" b="1" dirty="0" smtClean="0">
              <a:solidFill>
                <a:srgbClr val="000000"/>
              </a:solidFill>
            </a:endParaRPr>
          </a:p>
          <a:p>
            <a:endParaRPr lang="en-US" sz="1100" b="1" dirty="0">
              <a:solidFill>
                <a:srgbClr val="0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30040" y="4700646"/>
            <a:ext cx="1141659" cy="12772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100" b="1" dirty="0" smtClean="0">
                <a:solidFill>
                  <a:srgbClr val="000000"/>
                </a:solidFill>
              </a:rPr>
              <a:t> 5 x NCOs</a:t>
            </a:r>
          </a:p>
          <a:p>
            <a:pPr>
              <a:buFont typeface="Arial" pitchFamily="34" charset="0"/>
              <a:buChar char="•"/>
            </a:pPr>
            <a:endParaRPr lang="en-US" sz="1100" b="1" dirty="0" smtClean="0">
              <a:solidFill>
                <a:srgbClr val="0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1100" b="1" dirty="0" smtClean="0">
                <a:solidFill>
                  <a:srgbClr val="000000"/>
                </a:solidFill>
              </a:rPr>
              <a:t> 24 x Soldiers</a:t>
            </a:r>
          </a:p>
          <a:p>
            <a:pPr>
              <a:buFont typeface="Arial" pitchFamily="34" charset="0"/>
              <a:buChar char="•"/>
            </a:pPr>
            <a:endParaRPr lang="en-US" sz="1100" b="1" dirty="0" smtClean="0">
              <a:solidFill>
                <a:srgbClr val="000000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sz="1100" b="1" dirty="0" smtClean="0">
              <a:solidFill>
                <a:srgbClr val="000000"/>
              </a:solidFill>
            </a:endParaRPr>
          </a:p>
          <a:p>
            <a:endParaRPr lang="en-US" sz="1100" b="1" dirty="0" smtClean="0">
              <a:solidFill>
                <a:srgbClr val="000000"/>
              </a:solidFill>
            </a:endParaRPr>
          </a:p>
          <a:p>
            <a:endParaRPr lang="en-US" sz="1100" b="1" dirty="0">
              <a:solidFill>
                <a:srgbClr val="0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553198" y="4700646"/>
            <a:ext cx="23436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en-US" sz="1100" b="1" dirty="0" smtClean="0">
              <a:solidFill>
                <a:srgbClr val="000000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sz="1100" b="1" dirty="0" smtClean="0">
              <a:solidFill>
                <a:srgbClr val="000000"/>
              </a:solidFill>
            </a:endParaRPr>
          </a:p>
          <a:p>
            <a:endParaRPr lang="en-US" sz="1100" b="1" dirty="0" smtClean="0">
              <a:solidFill>
                <a:srgbClr val="000000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sz="1100" b="1" dirty="0" smtClean="0">
              <a:solidFill>
                <a:srgbClr val="000000"/>
              </a:solidFill>
            </a:endParaRPr>
          </a:p>
          <a:p>
            <a:endParaRPr lang="en-US" sz="1100" b="1" dirty="0" smtClean="0">
              <a:solidFill>
                <a:srgbClr val="000000"/>
              </a:solidFill>
            </a:endParaRPr>
          </a:p>
          <a:p>
            <a:endParaRPr lang="en-US" sz="1100" b="1" dirty="0">
              <a:solidFill>
                <a:srgbClr val="0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681788" y="4655124"/>
            <a:ext cx="954107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100" b="1" dirty="0" smtClean="0">
                <a:solidFill>
                  <a:srgbClr val="000000"/>
                </a:solidFill>
              </a:rPr>
              <a:t> MWR</a:t>
            </a:r>
          </a:p>
          <a:p>
            <a:pPr>
              <a:buFont typeface="Arial" pitchFamily="34" charset="0"/>
              <a:buChar char="•"/>
            </a:pPr>
            <a:endParaRPr lang="en-US" sz="1100" b="1" dirty="0" smtClean="0">
              <a:solidFill>
                <a:srgbClr val="0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1100" b="1" dirty="0" smtClean="0">
                <a:solidFill>
                  <a:srgbClr val="000000"/>
                </a:solidFill>
              </a:rPr>
              <a:t> PAO</a:t>
            </a:r>
          </a:p>
          <a:p>
            <a:pPr>
              <a:buFont typeface="Arial" pitchFamily="34" charset="0"/>
              <a:buChar char="•"/>
            </a:pPr>
            <a:endParaRPr lang="en-US" sz="1100" b="1" dirty="0" smtClean="0">
              <a:solidFill>
                <a:srgbClr val="0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1100" b="1" dirty="0" smtClean="0">
                <a:solidFill>
                  <a:srgbClr val="000000"/>
                </a:solidFill>
              </a:rPr>
              <a:t> DES</a:t>
            </a:r>
          </a:p>
          <a:p>
            <a:pPr>
              <a:buFont typeface="Arial" pitchFamily="34" charset="0"/>
              <a:buChar char="•"/>
            </a:pPr>
            <a:endParaRPr lang="en-US" sz="1100" b="1" dirty="0" smtClean="0">
              <a:solidFill>
                <a:srgbClr val="0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1100" b="1" dirty="0" smtClean="0">
                <a:solidFill>
                  <a:srgbClr val="000000"/>
                </a:solidFill>
              </a:rPr>
              <a:t> EMT Crew</a:t>
            </a:r>
          </a:p>
          <a:p>
            <a:pPr>
              <a:buFont typeface="Arial" pitchFamily="34" charset="0"/>
              <a:buChar char="•"/>
            </a:pPr>
            <a:endParaRPr lang="en-US" sz="1100" b="1" dirty="0" smtClean="0">
              <a:solidFill>
                <a:srgbClr val="0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1100" b="1" dirty="0" smtClean="0">
                <a:solidFill>
                  <a:srgbClr val="000000"/>
                </a:solidFill>
              </a:rPr>
              <a:t> FRG</a:t>
            </a:r>
          </a:p>
          <a:p>
            <a:pPr>
              <a:buFont typeface="Arial" pitchFamily="34" charset="0"/>
              <a:buChar char="•"/>
            </a:pPr>
            <a:endParaRPr lang="en-US" sz="1100" b="1" dirty="0" smtClean="0">
              <a:solidFill>
                <a:srgbClr val="000000"/>
              </a:solidFill>
            </a:endParaRPr>
          </a:p>
          <a:p>
            <a:endParaRPr lang="en-US" sz="1100" b="1" dirty="0" smtClean="0">
              <a:solidFill>
                <a:srgbClr val="000000"/>
              </a:solidFill>
            </a:endParaRPr>
          </a:p>
          <a:p>
            <a:endParaRPr lang="en-US" sz="1100" b="1" dirty="0">
              <a:solidFill>
                <a:srgbClr val="000000"/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672922" y="3786254"/>
            <a:ext cx="1992" cy="33250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907956" y="3798129"/>
            <a:ext cx="1992" cy="33250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356745" y="3798129"/>
            <a:ext cx="1992" cy="33250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615530" y="3798129"/>
            <a:ext cx="1992" cy="33250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886189" y="3786254"/>
            <a:ext cx="1992" cy="33250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7026220" y="3774378"/>
            <a:ext cx="1992" cy="33250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itle 1"/>
          <p:cNvSpPr>
            <a:spLocks noGrp="1"/>
          </p:cNvSpPr>
          <p:nvPr>
            <p:ph type="title"/>
          </p:nvPr>
        </p:nvSpPr>
        <p:spPr>
          <a:xfrm>
            <a:off x="457200" y="3333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sz="3200" dirty="0" smtClean="0"/>
              <a:t>III Corps </a:t>
            </a:r>
            <a:r>
              <a:rPr lang="en-US" sz="3200" dirty="0" err="1" smtClean="0"/>
              <a:t>Combatives</a:t>
            </a:r>
            <a:r>
              <a:rPr lang="en-US" sz="3200" dirty="0" smtClean="0"/>
              <a:t> Championship Tournament Support</a:t>
            </a:r>
            <a:endParaRPr lang="en-US" sz="3200" dirty="0"/>
          </a:p>
        </p:txBody>
      </p:sp>
      <p:pic>
        <p:nvPicPr>
          <p:cNvPr id="33" name="Picture 44" descr="SSI, 1st Cavalry Division"/>
          <p:cNvPicPr preferRelativeResize="0"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73981" y="6137553"/>
            <a:ext cx="357255" cy="504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6" descr="48th Chemical Brigade Shoulder Sleeve Insignia"/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41096" y="6111438"/>
            <a:ext cx="340220" cy="48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20" descr="Shoulder Sleeve Insignia, 1st Medical Brigad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05284" y="6120568"/>
            <a:ext cx="287263" cy="471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23" descr="Shoulder Sleeve Insignia, 89th Military Police Brigade"/>
          <p:cNvPicPr preferRelativeResize="0"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49303" y="6164033"/>
            <a:ext cx="399504" cy="40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25" descr="SSI, 69 AIR DEFENSE ARTILLERY "/>
          <p:cNvPicPr preferRelativeResize="0"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70016" y="6127583"/>
            <a:ext cx="335458" cy="492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8" descr="13th Sustainment Command Shoulder Sleeve Insignia"/>
          <p:cNvPicPr preferRelativeResize="0"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59968" y="6132951"/>
            <a:ext cx="445796" cy="441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2" name="Straight Connector 41"/>
          <p:cNvCxnSpPr/>
          <p:nvPr/>
        </p:nvCxnSpPr>
        <p:spPr>
          <a:xfrm>
            <a:off x="4439379" y="3448549"/>
            <a:ext cx="1992" cy="33250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3396336" y="3021036"/>
            <a:ext cx="2042554" cy="5581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00"/>
              </a:lnSpc>
            </a:pPr>
            <a:r>
              <a:rPr lang="en-US" sz="1200" b="1" u="sng" dirty="0" smtClean="0">
                <a:solidFill>
                  <a:schemeClr val="tx1"/>
                </a:solidFill>
              </a:rPr>
              <a:t>Tournament Director</a:t>
            </a:r>
          </a:p>
          <a:p>
            <a:pPr algn="ctr">
              <a:lnSpc>
                <a:spcPts val="1200"/>
              </a:lnSpc>
            </a:pPr>
            <a:r>
              <a:rPr lang="en-US" sz="1200" b="1" dirty="0" smtClean="0">
                <a:solidFill>
                  <a:schemeClr val="tx1"/>
                </a:solidFill>
              </a:rPr>
              <a:t>SFC Timothy Farris</a:t>
            </a:r>
            <a:endParaRPr lang="en-US" sz="1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8E6850-EC3F-4579-B700-DD568C74F61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533400" y="0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In-Processing &amp; Set-Up</a:t>
            </a:r>
            <a:endParaRPr lang="en-US" sz="32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53200" y="1257300"/>
            <a:ext cx="117475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000000"/>
                </a:solidFill>
              </a:rPr>
              <a:t>KEY TASKS</a:t>
            </a:r>
          </a:p>
        </p:txBody>
      </p:sp>
      <p:graphicFrame>
        <p:nvGraphicFramePr>
          <p:cNvPr id="17" name="Diagram 16"/>
          <p:cNvGraphicFramePr/>
          <p:nvPr/>
        </p:nvGraphicFramePr>
        <p:xfrm>
          <a:off x="1474035" y="4521200"/>
          <a:ext cx="3352800" cy="233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" name="10-Point Star 17"/>
          <p:cNvSpPr/>
          <p:nvPr/>
        </p:nvSpPr>
        <p:spPr>
          <a:xfrm>
            <a:off x="5005461" y="4731414"/>
            <a:ext cx="1028700" cy="914400"/>
          </a:xfrm>
          <a:prstGeom prst="star10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 smtClean="0">
                <a:solidFill>
                  <a:srgbClr val="000000"/>
                </a:solidFill>
              </a:rPr>
              <a:t>~400 </a:t>
            </a:r>
            <a:r>
              <a:rPr lang="en-US" sz="1200" dirty="0" err="1" smtClean="0">
                <a:solidFill>
                  <a:srgbClr val="000000"/>
                </a:solidFill>
              </a:rPr>
              <a:t>pax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32381" y="4406079"/>
            <a:ext cx="110124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b="1" dirty="0" smtClean="0">
                <a:solidFill>
                  <a:srgbClr val="000000"/>
                </a:solidFill>
              </a:rPr>
              <a:t>14-17 Dec15</a:t>
            </a: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329548" y="1662545"/>
            <a:ext cx="2836482" cy="36009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u="sng" dirty="0" smtClean="0">
                <a:solidFill>
                  <a:srgbClr val="000000"/>
                </a:solidFill>
              </a:rPr>
              <a:t>Medical Screening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>
                <a:solidFill>
                  <a:srgbClr val="000000"/>
                </a:solidFill>
              </a:rPr>
              <a:t> Weigh, medically screen and approve</a:t>
            </a:r>
          </a:p>
          <a:p>
            <a:r>
              <a:rPr lang="en-US" sz="1200" dirty="0" smtClean="0">
                <a:solidFill>
                  <a:srgbClr val="000000"/>
                </a:solidFill>
              </a:rPr>
              <a:t>   fighters for the tournament</a:t>
            </a:r>
          </a:p>
          <a:p>
            <a:endParaRPr lang="en-US" sz="1200" dirty="0" smtClean="0">
              <a:solidFill>
                <a:srgbClr val="000000"/>
              </a:solidFill>
            </a:endParaRPr>
          </a:p>
          <a:p>
            <a:r>
              <a:rPr lang="en-US" sz="1200" u="sng" dirty="0" smtClean="0">
                <a:solidFill>
                  <a:srgbClr val="000000"/>
                </a:solidFill>
              </a:rPr>
              <a:t>General Support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>
                <a:solidFill>
                  <a:srgbClr val="000000"/>
                </a:solidFill>
              </a:rPr>
              <a:t> Assist SFC Farris and staff with final </a:t>
            </a:r>
          </a:p>
          <a:p>
            <a:r>
              <a:rPr lang="en-US" sz="1200" dirty="0" smtClean="0">
                <a:solidFill>
                  <a:srgbClr val="000000"/>
                </a:solidFill>
              </a:rPr>
              <a:t>  registration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>
                <a:solidFill>
                  <a:srgbClr val="000000"/>
                </a:solidFill>
              </a:rPr>
              <a:t> Crowd Control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>
                <a:solidFill>
                  <a:srgbClr val="000000"/>
                </a:solidFill>
              </a:rPr>
              <a:t> Print fight brackets at conclusion of </a:t>
            </a:r>
          </a:p>
          <a:p>
            <a:r>
              <a:rPr lang="en-US" sz="1200" dirty="0" smtClean="0">
                <a:solidFill>
                  <a:srgbClr val="000000"/>
                </a:solidFill>
              </a:rPr>
              <a:t>  final registration</a:t>
            </a:r>
          </a:p>
          <a:p>
            <a:pPr>
              <a:buFont typeface="Arial" pitchFamily="34" charset="0"/>
              <a:buChar char="•"/>
            </a:pPr>
            <a:endParaRPr lang="en-US" sz="1200" dirty="0" smtClean="0">
              <a:solidFill>
                <a:srgbClr val="000000"/>
              </a:solidFill>
            </a:endParaRPr>
          </a:p>
          <a:p>
            <a:r>
              <a:rPr lang="en-US" sz="1200" u="sng" dirty="0" smtClean="0">
                <a:solidFill>
                  <a:srgbClr val="000000"/>
                </a:solidFill>
              </a:rPr>
              <a:t>Setup/ Teardown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>
                <a:solidFill>
                  <a:srgbClr val="000000"/>
                </a:solidFill>
              </a:rPr>
              <a:t>Setup chairs, tables, mats according </a:t>
            </a:r>
          </a:p>
          <a:p>
            <a:r>
              <a:rPr lang="en-US" sz="1200" dirty="0" smtClean="0">
                <a:solidFill>
                  <a:srgbClr val="000000"/>
                </a:solidFill>
              </a:rPr>
              <a:t>  to layout</a:t>
            </a:r>
          </a:p>
          <a:p>
            <a:endParaRPr lang="en-US" sz="1200" dirty="0" smtClean="0">
              <a:solidFill>
                <a:srgbClr val="000000"/>
              </a:solidFill>
            </a:endParaRPr>
          </a:p>
          <a:p>
            <a:r>
              <a:rPr lang="en-US" sz="1200" u="sng" dirty="0" smtClean="0">
                <a:solidFill>
                  <a:srgbClr val="000000"/>
                </a:solidFill>
              </a:rPr>
              <a:t>Garrison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>
                <a:solidFill>
                  <a:srgbClr val="000000"/>
                </a:solidFill>
              </a:rPr>
              <a:t> PAO, continue to publicize event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>
                <a:solidFill>
                  <a:srgbClr val="000000"/>
                </a:solidFill>
              </a:rPr>
              <a:t> MWR, provide chairs and tables for </a:t>
            </a:r>
          </a:p>
          <a:p>
            <a:r>
              <a:rPr lang="en-US" sz="1200" dirty="0" smtClean="0">
                <a:solidFill>
                  <a:srgbClr val="000000"/>
                </a:solidFill>
              </a:rPr>
              <a:t>       TM Setup/ teardown</a:t>
            </a:r>
          </a:p>
        </p:txBody>
      </p:sp>
      <p:pic>
        <p:nvPicPr>
          <p:cNvPr id="2" name="Picture 2" descr="C:\Users\TIMOTHY.FARRIS\Desktop\kieschnick gym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1520" y="1257300"/>
            <a:ext cx="4918865" cy="30546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8E6850-EC3F-4579-B700-DD568C74F61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228600" y="5638800"/>
            <a:ext cx="5105400" cy="76200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16200000" flipV="1">
            <a:off x="152400" y="5410200"/>
            <a:ext cx="457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 flipH="1" flipV="1">
            <a:off x="38100" y="6057900"/>
            <a:ext cx="685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-1" y="5133975"/>
            <a:ext cx="1133475" cy="2762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dirty="0" smtClean="0">
                <a:solidFill>
                  <a:srgbClr val="000000"/>
                </a:solidFill>
              </a:rPr>
              <a:t>14 Dec 15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35626" y="6180200"/>
            <a:ext cx="14131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dirty="0" smtClean="0">
                <a:solidFill>
                  <a:srgbClr val="000000"/>
                </a:solidFill>
              </a:rPr>
              <a:t>Registration/ Weigh Ins 0900-1600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0" y="5133975"/>
            <a:ext cx="10668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 smtClean="0">
                <a:solidFill>
                  <a:srgbClr val="000000"/>
                </a:solidFill>
              </a:rPr>
              <a:t>17 Dec 15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19600" y="6324600"/>
            <a:ext cx="16002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rgbClr val="000000"/>
                </a:solidFill>
              </a:rPr>
              <a:t>Finals </a:t>
            </a:r>
            <a:r>
              <a:rPr lang="en-US" sz="1200" dirty="0" smtClean="0">
                <a:solidFill>
                  <a:srgbClr val="000000"/>
                </a:solidFill>
              </a:rPr>
              <a:t>1500-UTC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03649" y="6375400"/>
            <a:ext cx="165959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dirty="0" smtClean="0">
                <a:solidFill>
                  <a:srgbClr val="000000"/>
                </a:solidFill>
              </a:rPr>
              <a:t>QTR/ Semi Final Bouts 0900-UTC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95487" y="5133975"/>
            <a:ext cx="97278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dirty="0" smtClean="0">
                <a:solidFill>
                  <a:srgbClr val="000000"/>
                </a:solidFill>
              </a:rPr>
              <a:t>15 Dec 15</a:t>
            </a:r>
            <a:endParaRPr lang="en-US" sz="1200" dirty="0">
              <a:solidFill>
                <a:srgbClr val="000000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H="1" flipV="1">
            <a:off x="2999510" y="5398327"/>
            <a:ext cx="4947" cy="943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1528938" y="5372100"/>
            <a:ext cx="0" cy="1028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 flipH="1" flipV="1">
            <a:off x="4862512" y="5500688"/>
            <a:ext cx="3333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 flipH="1" flipV="1">
            <a:off x="4710112" y="6034088"/>
            <a:ext cx="6381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/>
          <p:cNvSpPr txBox="1">
            <a:spLocks/>
          </p:cNvSpPr>
          <p:nvPr/>
        </p:nvSpPr>
        <p:spPr>
          <a:xfrm>
            <a:off x="533400" y="0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Tournament</a:t>
            </a:r>
            <a:endParaRPr lang="en-US" sz="32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673850" y="1435100"/>
            <a:ext cx="117475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000000"/>
                </a:solidFill>
              </a:rPr>
              <a:t>KEY TASKS</a:t>
            </a:r>
          </a:p>
        </p:txBody>
      </p:sp>
      <p:cxnSp>
        <p:nvCxnSpPr>
          <p:cNvPr id="25" name="Straight Connector 24"/>
          <p:cNvCxnSpPr/>
          <p:nvPr/>
        </p:nvCxnSpPr>
        <p:spPr>
          <a:xfrm rot="5400000" flipH="1" flipV="1">
            <a:off x="3712525" y="5829300"/>
            <a:ext cx="228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285488" y="5770966"/>
            <a:ext cx="1455737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00" dirty="0" smtClean="0">
                <a:solidFill>
                  <a:srgbClr val="000000"/>
                </a:solidFill>
              </a:rPr>
              <a:t>Reconfigure </a:t>
            </a:r>
            <a:r>
              <a:rPr lang="en-US" sz="1000" dirty="0">
                <a:solidFill>
                  <a:srgbClr val="000000"/>
                </a:solidFill>
              </a:rPr>
              <a:t>chairs and </a:t>
            </a:r>
            <a:r>
              <a:rPr lang="en-US" sz="1000" dirty="0" smtClean="0">
                <a:solidFill>
                  <a:srgbClr val="000000"/>
                </a:solidFill>
              </a:rPr>
              <a:t>tables for Finals Bouts ~1500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575968" y="5131996"/>
            <a:ext cx="97278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dirty="0" smtClean="0">
                <a:solidFill>
                  <a:srgbClr val="000000"/>
                </a:solidFill>
              </a:rPr>
              <a:t>16 Dec 15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1318" y="1187538"/>
            <a:ext cx="3775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Kieschnick Physical Fitness Center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1256774" y="6361550"/>
            <a:ext cx="141316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dirty="0" smtClean="0">
                <a:solidFill>
                  <a:srgbClr val="000000"/>
                </a:solidFill>
              </a:rPr>
              <a:t>Preliminary Bouts 0900-UTC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424551" y="1754826"/>
            <a:ext cx="2769604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u="sng" dirty="0" smtClean="0">
                <a:solidFill>
                  <a:srgbClr val="000000"/>
                </a:solidFill>
              </a:rPr>
              <a:t>Command and Control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>
                <a:solidFill>
                  <a:srgbClr val="000000"/>
                </a:solidFill>
              </a:rPr>
              <a:t> Coordinate mobile Public Address </a:t>
            </a:r>
          </a:p>
          <a:p>
            <a:r>
              <a:rPr lang="en-US" sz="1200" dirty="0" smtClean="0">
                <a:solidFill>
                  <a:srgbClr val="000000"/>
                </a:solidFill>
              </a:rPr>
              <a:t>   system (as backup)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>
                <a:solidFill>
                  <a:srgbClr val="000000"/>
                </a:solidFill>
              </a:rPr>
              <a:t> Provide hand-held radios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>
                <a:solidFill>
                  <a:srgbClr val="000000"/>
                </a:solidFill>
              </a:rPr>
              <a:t> Provide Master of Ceremony</a:t>
            </a:r>
          </a:p>
          <a:p>
            <a:endParaRPr lang="en-US" sz="1200" u="sng" dirty="0" smtClean="0">
              <a:solidFill>
                <a:srgbClr val="000000"/>
              </a:solidFill>
            </a:endParaRPr>
          </a:p>
          <a:p>
            <a:r>
              <a:rPr lang="en-US" sz="1200" u="sng" dirty="0" smtClean="0">
                <a:solidFill>
                  <a:srgbClr val="000000"/>
                </a:solidFill>
              </a:rPr>
              <a:t>Med Support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>
                <a:solidFill>
                  <a:srgbClr val="000000"/>
                </a:solidFill>
              </a:rPr>
              <a:t> Provide on-site medical support</a:t>
            </a:r>
          </a:p>
          <a:p>
            <a:pPr>
              <a:buFont typeface="Arial" pitchFamily="34" charset="0"/>
              <a:buChar char="•"/>
            </a:pPr>
            <a:endParaRPr lang="en-US" sz="1200" dirty="0" smtClean="0">
              <a:solidFill>
                <a:srgbClr val="000000"/>
              </a:solidFill>
            </a:endParaRPr>
          </a:p>
          <a:p>
            <a:r>
              <a:rPr lang="en-US" sz="1200" u="sng" dirty="0" smtClean="0">
                <a:solidFill>
                  <a:srgbClr val="000000"/>
                </a:solidFill>
              </a:rPr>
              <a:t>General Event 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>
                <a:solidFill>
                  <a:srgbClr val="000000"/>
                </a:solidFill>
              </a:rPr>
              <a:t> Provide crowd control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>
                <a:solidFill>
                  <a:srgbClr val="000000"/>
                </a:solidFill>
              </a:rPr>
              <a:t> Provide assistance for details</a:t>
            </a:r>
          </a:p>
          <a:p>
            <a:endParaRPr lang="en-US" sz="1200" dirty="0" smtClean="0">
              <a:solidFill>
                <a:srgbClr val="000000"/>
              </a:solidFill>
            </a:endParaRPr>
          </a:p>
          <a:p>
            <a:r>
              <a:rPr lang="en-US" sz="1200" u="sng" dirty="0" smtClean="0">
                <a:solidFill>
                  <a:srgbClr val="000000"/>
                </a:solidFill>
              </a:rPr>
              <a:t>Parking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>
                <a:solidFill>
                  <a:srgbClr val="000000"/>
                </a:solidFill>
              </a:rPr>
              <a:t> Efficiently control traffic in parking lot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>
                <a:solidFill>
                  <a:srgbClr val="000000"/>
                </a:solidFill>
              </a:rPr>
              <a:t> Ensure traffic lanes remain open</a:t>
            </a:r>
          </a:p>
          <a:p>
            <a:pPr>
              <a:buFont typeface="Arial" pitchFamily="34" charset="0"/>
              <a:buChar char="•"/>
            </a:pPr>
            <a:endParaRPr lang="en-US" sz="1200" dirty="0" smtClean="0">
              <a:solidFill>
                <a:srgbClr val="000000"/>
              </a:solidFill>
            </a:endParaRPr>
          </a:p>
          <a:p>
            <a:r>
              <a:rPr lang="en-US" sz="1200" u="sng" dirty="0" smtClean="0">
                <a:solidFill>
                  <a:srgbClr val="000000"/>
                </a:solidFill>
              </a:rPr>
              <a:t>Garrison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>
                <a:solidFill>
                  <a:srgbClr val="000000"/>
                </a:solidFill>
              </a:rPr>
              <a:t> PAO, coordinate for publicity and </a:t>
            </a:r>
          </a:p>
          <a:p>
            <a:r>
              <a:rPr lang="en-US" sz="1200" dirty="0" smtClean="0">
                <a:solidFill>
                  <a:srgbClr val="000000"/>
                </a:solidFill>
              </a:rPr>
              <a:t>  filming 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>
                <a:solidFill>
                  <a:srgbClr val="000000"/>
                </a:solidFill>
              </a:rPr>
              <a:t> DES, coordinate for traffic control </a:t>
            </a:r>
          </a:p>
          <a:p>
            <a:r>
              <a:rPr lang="en-US" sz="1200" dirty="0" smtClean="0">
                <a:solidFill>
                  <a:srgbClr val="000000"/>
                </a:solidFill>
              </a:rPr>
              <a:t>   one hour after final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>
                <a:solidFill>
                  <a:srgbClr val="000000"/>
                </a:solidFill>
              </a:rPr>
              <a:t> DPW, provide barrier equipment/ </a:t>
            </a:r>
          </a:p>
          <a:p>
            <a:r>
              <a:rPr lang="en-US" sz="1200" dirty="0" smtClean="0">
                <a:solidFill>
                  <a:srgbClr val="000000"/>
                </a:solidFill>
              </a:rPr>
              <a:t>tables, chairs an trophies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264" y="1600200"/>
            <a:ext cx="5728948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1258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ADVANCED RULES/FINALS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8E6850-EC3F-4579-B700-DD568C74F61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Hexagon 7"/>
          <p:cNvSpPr/>
          <p:nvPr/>
        </p:nvSpPr>
        <p:spPr>
          <a:xfrm>
            <a:off x="4124325" y="2743200"/>
            <a:ext cx="45719" cy="45719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Hexagon 8"/>
          <p:cNvSpPr/>
          <p:nvPr/>
        </p:nvSpPr>
        <p:spPr>
          <a:xfrm>
            <a:off x="3581400" y="2886075"/>
            <a:ext cx="485775" cy="381000"/>
          </a:xfrm>
          <a:prstGeom prst="hexagon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9688" y="1490663"/>
            <a:ext cx="6162675" cy="463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018949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8E6850-EC3F-4579-B700-DD568C74F61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33400" y="0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Tear </a:t>
            </a: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Down &amp; Recovery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329549" y="1662545"/>
            <a:ext cx="28144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dirty="0" smtClean="0">
                <a:solidFill>
                  <a:srgbClr val="000000"/>
                </a:solidFill>
              </a:rPr>
              <a:t>TM Setup/ Teardown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>
                <a:solidFill>
                  <a:srgbClr val="000000"/>
                </a:solidFill>
              </a:rPr>
              <a:t>Remove chairs and tables from </a:t>
            </a:r>
          </a:p>
          <a:p>
            <a:r>
              <a:rPr lang="en-US" sz="1200" dirty="0" smtClean="0">
                <a:solidFill>
                  <a:srgbClr val="000000"/>
                </a:solidFill>
              </a:rPr>
              <a:t>   </a:t>
            </a:r>
            <a:r>
              <a:rPr lang="en-US" sz="1200" dirty="0" err="1" smtClean="0">
                <a:solidFill>
                  <a:srgbClr val="000000"/>
                </a:solidFill>
              </a:rPr>
              <a:t>Kieschnick</a:t>
            </a:r>
            <a:r>
              <a:rPr lang="en-US" sz="1200" dirty="0" smtClean="0">
                <a:solidFill>
                  <a:srgbClr val="000000"/>
                </a:solidFill>
              </a:rPr>
              <a:t> Gym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>
                <a:solidFill>
                  <a:srgbClr val="000000"/>
                </a:solidFill>
              </a:rPr>
              <a:t> Return </a:t>
            </a:r>
            <a:r>
              <a:rPr lang="en-US" sz="1200" dirty="0" err="1" smtClean="0">
                <a:solidFill>
                  <a:srgbClr val="000000"/>
                </a:solidFill>
              </a:rPr>
              <a:t>Kieschnick</a:t>
            </a:r>
            <a:r>
              <a:rPr lang="en-US" sz="1200" dirty="0" smtClean="0">
                <a:solidFill>
                  <a:srgbClr val="000000"/>
                </a:solidFill>
              </a:rPr>
              <a:t> Gym to its                   original state</a:t>
            </a:r>
          </a:p>
          <a:p>
            <a:endParaRPr lang="en-US" sz="1200" dirty="0" smtClean="0">
              <a:solidFill>
                <a:srgbClr val="000000"/>
              </a:solidFill>
            </a:endParaRPr>
          </a:p>
          <a:p>
            <a:r>
              <a:rPr lang="en-US" sz="1200" u="sng" dirty="0" smtClean="0">
                <a:solidFill>
                  <a:srgbClr val="000000"/>
                </a:solidFill>
              </a:rPr>
              <a:t>TM Garrison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>
                <a:solidFill>
                  <a:srgbClr val="000000"/>
                </a:solidFill>
              </a:rPr>
              <a:t> PAO, capture video and pictures to </a:t>
            </a:r>
          </a:p>
          <a:p>
            <a:r>
              <a:rPr lang="en-US" sz="1200" dirty="0" smtClean="0">
                <a:solidFill>
                  <a:srgbClr val="000000"/>
                </a:solidFill>
              </a:rPr>
              <a:t>  create motivational clip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28725"/>
            <a:ext cx="6238875" cy="4505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2209801" y="1495426"/>
            <a:ext cx="2952750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 err="1" smtClean="0"/>
              <a:t>Kieschnick</a:t>
            </a:r>
            <a:r>
              <a:rPr lang="en-US" sz="1200" dirty="0" smtClean="0"/>
              <a:t> Gym 72</a:t>
            </a:r>
            <a:r>
              <a:rPr lang="en-US" sz="1200" baseline="30000" dirty="0" smtClean="0"/>
              <a:t>nd</a:t>
            </a:r>
            <a:r>
              <a:rPr lang="en-US" sz="1200" dirty="0" smtClean="0"/>
              <a:t> and support Ave Bldg 39008</a:t>
            </a:r>
            <a:endParaRPr lang="en-US" sz="1200" dirty="0"/>
          </a:p>
        </p:txBody>
      </p:sp>
      <p:cxnSp>
        <p:nvCxnSpPr>
          <p:cNvPr id="26" name="Straight Arrow Connector 25"/>
          <p:cNvCxnSpPr>
            <a:stCxn id="24" idx="2"/>
          </p:cNvCxnSpPr>
          <p:nvPr/>
        </p:nvCxnSpPr>
        <p:spPr>
          <a:xfrm>
            <a:off x="3686176" y="1957091"/>
            <a:ext cx="676274" cy="4146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325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PAO</a:t>
            </a:r>
            <a:endParaRPr lang="en-US" dirty="0"/>
          </a:p>
        </p:txBody>
      </p:sp>
      <p:sp>
        <p:nvSpPr>
          <p:cNvPr id="6" name="Content Placeholder 6"/>
          <p:cNvSpPr>
            <a:spLocks noGrp="1"/>
          </p:cNvSpPr>
          <p:nvPr>
            <p:ph idx="1"/>
          </p:nvPr>
        </p:nvSpPr>
        <p:spPr>
          <a:xfrm>
            <a:off x="273132" y="1255815"/>
            <a:ext cx="8621486" cy="4525963"/>
          </a:xfrm>
        </p:spPr>
        <p:txBody>
          <a:bodyPr/>
          <a:lstStyle/>
          <a:p>
            <a:pPr algn="ctr">
              <a:buFontTx/>
              <a:buNone/>
              <a:defRPr/>
            </a:pPr>
            <a:r>
              <a:rPr lang="en-US" sz="1800" dirty="0" smtClean="0"/>
              <a:t>INTERNAL Publicity/Coverage</a:t>
            </a:r>
            <a:endParaRPr lang="en-US" sz="1400" dirty="0" smtClean="0"/>
          </a:p>
          <a:p>
            <a:pPr>
              <a:buFontTx/>
              <a:buNone/>
              <a:defRPr/>
            </a:pPr>
            <a:r>
              <a:rPr lang="en-US" sz="1600" dirty="0" smtClean="0"/>
              <a:t>	</a:t>
            </a:r>
            <a:r>
              <a:rPr lang="en-US" sz="1600" b="1" u="sng" dirty="0" smtClean="0"/>
              <a:t>PRE-TOURNAMENT</a:t>
            </a:r>
          </a:p>
          <a:p>
            <a:pPr lvl="1">
              <a:buFontTx/>
              <a:buChar char="-"/>
              <a:defRPr/>
            </a:pPr>
            <a:r>
              <a:rPr lang="en-US" sz="1600" dirty="0" smtClean="0"/>
              <a:t>Internal information: Sentinel/Facebook/Twitter announcement of tournament beginning </a:t>
            </a:r>
            <a:r>
              <a:rPr lang="en-US" sz="1600" dirty="0" smtClean="0">
                <a:solidFill>
                  <a:srgbClr val="FFC000"/>
                </a:solidFill>
              </a:rPr>
              <a:t>02 NOV</a:t>
            </a:r>
            <a:r>
              <a:rPr lang="en-US" sz="1600" dirty="0" smtClean="0"/>
              <a:t>, with weekly follow-ups; fighter features starting </a:t>
            </a:r>
            <a:r>
              <a:rPr lang="en-US" sz="1600" dirty="0" smtClean="0">
                <a:solidFill>
                  <a:srgbClr val="FFC000"/>
                </a:solidFill>
              </a:rPr>
              <a:t>07 DEC </a:t>
            </a:r>
            <a:r>
              <a:rPr lang="en-US" sz="1600" dirty="0" smtClean="0"/>
              <a:t>edition and continuing through </a:t>
            </a:r>
            <a:r>
              <a:rPr lang="en-US" sz="1600" dirty="0" smtClean="0">
                <a:solidFill>
                  <a:srgbClr val="FFC000"/>
                </a:solidFill>
              </a:rPr>
              <a:t>17 DEC</a:t>
            </a:r>
            <a:r>
              <a:rPr lang="en-US" sz="1600" dirty="0" smtClean="0"/>
              <a:t>.</a:t>
            </a:r>
          </a:p>
          <a:p>
            <a:pPr lvl="1">
              <a:buFontTx/>
              <a:buChar char="-"/>
              <a:defRPr/>
            </a:pPr>
            <a:r>
              <a:rPr lang="en-US" sz="1600" dirty="0" smtClean="0"/>
              <a:t>Photos (from feature articles) shared via III Corps/Fort Hood </a:t>
            </a:r>
            <a:r>
              <a:rPr lang="en-US" sz="1600" dirty="0" err="1" smtClean="0"/>
              <a:t>Flickr</a:t>
            </a:r>
            <a:r>
              <a:rPr lang="en-US" sz="1600" dirty="0" smtClean="0"/>
              <a:t> site.</a:t>
            </a:r>
          </a:p>
          <a:p>
            <a:pPr>
              <a:buFontTx/>
              <a:buNone/>
              <a:defRPr/>
            </a:pPr>
            <a:r>
              <a:rPr lang="en-US" sz="1600" dirty="0" smtClean="0"/>
              <a:t>	  -    Facilitate media coverage; media advisory released </a:t>
            </a:r>
            <a:r>
              <a:rPr lang="en-US" sz="1600" dirty="0" smtClean="0">
                <a:solidFill>
                  <a:srgbClr val="FFC000"/>
                </a:solidFill>
              </a:rPr>
              <a:t>02 NOV </a:t>
            </a:r>
            <a:r>
              <a:rPr lang="en-US" sz="1600" dirty="0" smtClean="0"/>
              <a:t>by Media Relations Branch. </a:t>
            </a:r>
            <a:endParaRPr lang="en-US" sz="1600" b="1" dirty="0" smtClean="0"/>
          </a:p>
          <a:p>
            <a:pPr>
              <a:buFontTx/>
              <a:buNone/>
              <a:defRPr/>
            </a:pPr>
            <a:r>
              <a:rPr lang="en-US" sz="1600" b="1" dirty="0" smtClean="0"/>
              <a:t>	</a:t>
            </a:r>
            <a:r>
              <a:rPr lang="en-US" sz="1600" b="1" u="sng" dirty="0" smtClean="0"/>
              <a:t>DAILY (14-17DEC)</a:t>
            </a:r>
            <a:endParaRPr lang="en-US" sz="1600" dirty="0" smtClean="0"/>
          </a:p>
          <a:p>
            <a:pPr marL="342900" lvl="1" indent="-342900">
              <a:buFontTx/>
              <a:buNone/>
              <a:defRPr/>
            </a:pPr>
            <a:r>
              <a:rPr lang="en-US" sz="1600" dirty="0" smtClean="0"/>
              <a:t>	  -    Preliminary round coverage: CI team uploads </a:t>
            </a:r>
            <a:r>
              <a:rPr lang="en-US" sz="1600" dirty="0" err="1" smtClean="0"/>
              <a:t>Flickr</a:t>
            </a:r>
            <a:r>
              <a:rPr lang="en-US" sz="1600" dirty="0" smtClean="0"/>
              <a:t> photos, acquires updates for social media posts; video clips uploaded to YouTube. Daily </a:t>
            </a:r>
            <a:r>
              <a:rPr lang="en-US" sz="1600" dirty="0" err="1" smtClean="0"/>
              <a:t>Facebook</a:t>
            </a:r>
            <a:r>
              <a:rPr lang="en-US" sz="1600" dirty="0" smtClean="0"/>
              <a:t> updates (morning after fights) providing highlights and team standings. MR escorts interested media. </a:t>
            </a:r>
          </a:p>
          <a:p>
            <a:pPr marL="342900" lvl="1" indent="-342900">
              <a:buFontTx/>
              <a:buNone/>
              <a:defRPr/>
            </a:pPr>
            <a:r>
              <a:rPr lang="en-US" sz="1600" dirty="0" smtClean="0"/>
              <a:t>	 -    Championship round coverage: TV crew films all  championship fights live-to-tape (for Fort Hood TV/Channel 10 airing afterward) and makes live feed available to interested media; internal print coverage to appear in Aug edition of Fort Hood Sentinel; Fort Hood Radio provides “call-back” interviews from venue during championship round during live broadcast on FortHoodRadio.com, including interviews with installation leaders, event organizers, team coaches, fighters, etc.  </a:t>
            </a:r>
          </a:p>
          <a:p>
            <a:pPr>
              <a:buFontTx/>
              <a:buNone/>
              <a:defRPr/>
            </a:pPr>
            <a:r>
              <a:rPr lang="en-US" sz="1600" dirty="0" smtClean="0"/>
              <a:t>	  -    MR facilitates media coverage.  </a:t>
            </a:r>
          </a:p>
          <a:p>
            <a:pPr>
              <a:buFontTx/>
              <a:buNone/>
              <a:defRPr/>
            </a:pPr>
            <a:endParaRPr lang="en-US" sz="16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DFMWR</a:t>
            </a:r>
            <a:endParaRPr lang="en-US" dirty="0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646504" y="1586779"/>
            <a:ext cx="7546975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buFont typeface="Arial" charset="0"/>
              <a:buChar char="•"/>
            </a:pPr>
            <a:r>
              <a:rPr lang="en-US" sz="2000" b="1" dirty="0" err="1" smtClean="0">
                <a:solidFill>
                  <a:srgbClr val="000000"/>
                </a:solidFill>
              </a:rPr>
              <a:t>Kieschnick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>
                <a:solidFill>
                  <a:srgbClr val="000000"/>
                </a:solidFill>
              </a:rPr>
              <a:t>Gym – Set-up </a:t>
            </a:r>
            <a:r>
              <a:rPr lang="en-US" sz="2000" b="1" dirty="0" smtClean="0">
                <a:solidFill>
                  <a:srgbClr val="000000"/>
                </a:solidFill>
              </a:rPr>
              <a:t>11 DEC 15</a:t>
            </a:r>
            <a:endParaRPr lang="en-US" sz="2000" b="1" dirty="0">
              <a:solidFill>
                <a:srgbClr val="000000"/>
              </a:solidFill>
            </a:endParaRPr>
          </a:p>
          <a:p>
            <a:pPr marL="228600" indent="-228600">
              <a:buFont typeface="Arial" charset="0"/>
              <a:buChar char="•"/>
            </a:pPr>
            <a:endParaRPr lang="en-US" sz="2000" b="1" dirty="0">
              <a:solidFill>
                <a:srgbClr val="000000"/>
              </a:solidFill>
            </a:endParaRPr>
          </a:p>
          <a:p>
            <a:pPr marL="228600" indent="-228600">
              <a:buFont typeface="Arial" charset="0"/>
              <a:buChar char="•"/>
            </a:pPr>
            <a:r>
              <a:rPr lang="en-US" sz="2000" b="1" dirty="0" smtClean="0">
                <a:solidFill>
                  <a:srgbClr val="000000"/>
                </a:solidFill>
              </a:rPr>
              <a:t>Media &amp; Advertising </a:t>
            </a:r>
            <a:r>
              <a:rPr lang="en-US" sz="2000" b="1" dirty="0">
                <a:solidFill>
                  <a:srgbClr val="000000"/>
                </a:solidFill>
              </a:rPr>
              <a:t>– Flyers/Posters (posters already produced) </a:t>
            </a:r>
          </a:p>
          <a:p>
            <a:pPr marL="228600" indent="-228600">
              <a:buFont typeface="Arial" charset="0"/>
              <a:buChar char="•"/>
            </a:pPr>
            <a:endParaRPr lang="en-US" sz="2000" b="1" dirty="0">
              <a:solidFill>
                <a:srgbClr val="000000"/>
              </a:solidFill>
            </a:endParaRPr>
          </a:p>
          <a:p>
            <a:pPr marL="228600" indent="-228600">
              <a:buFont typeface="Arial" charset="0"/>
              <a:buChar char="•"/>
            </a:pPr>
            <a:r>
              <a:rPr lang="en-US" sz="2000" b="1" dirty="0" smtClean="0">
                <a:solidFill>
                  <a:srgbClr val="000000"/>
                </a:solidFill>
              </a:rPr>
              <a:t>Public Address </a:t>
            </a:r>
            <a:r>
              <a:rPr lang="en-US" sz="2000" b="1" dirty="0">
                <a:solidFill>
                  <a:srgbClr val="000000"/>
                </a:solidFill>
              </a:rPr>
              <a:t>System </a:t>
            </a:r>
            <a:r>
              <a:rPr lang="en-US" sz="2000" b="1" dirty="0" smtClean="0">
                <a:solidFill>
                  <a:srgbClr val="000000"/>
                </a:solidFill>
              </a:rPr>
              <a:t>from </a:t>
            </a:r>
            <a:r>
              <a:rPr lang="en-US" sz="2000" b="1" dirty="0" err="1" smtClean="0">
                <a:solidFill>
                  <a:srgbClr val="000000"/>
                </a:solidFill>
              </a:rPr>
              <a:t>Kieschnick</a:t>
            </a:r>
            <a:r>
              <a:rPr lang="en-US" sz="2000" b="1" dirty="0" smtClean="0">
                <a:solidFill>
                  <a:srgbClr val="000000"/>
                </a:solidFill>
              </a:rPr>
              <a:t> Gym </a:t>
            </a:r>
            <a:endParaRPr lang="en-US" sz="2000" b="1" dirty="0">
              <a:solidFill>
                <a:srgbClr val="000000"/>
              </a:solidFill>
            </a:endParaRPr>
          </a:p>
          <a:p>
            <a:pPr marL="228600" indent="-228600">
              <a:buFont typeface="Arial" charset="0"/>
              <a:buChar char="•"/>
            </a:pPr>
            <a:endParaRPr lang="en-US" sz="2000" b="1" dirty="0">
              <a:solidFill>
                <a:srgbClr val="000000"/>
              </a:solidFill>
            </a:endParaRPr>
          </a:p>
          <a:p>
            <a:pPr marL="228600" indent="-228600">
              <a:buFont typeface="Arial" charset="0"/>
              <a:buChar char="•"/>
            </a:pPr>
            <a:r>
              <a:rPr lang="en-US" sz="2000" b="1" dirty="0" smtClean="0">
                <a:solidFill>
                  <a:schemeClr val="tx2"/>
                </a:solidFill>
              </a:rPr>
              <a:t>12 Tables, 150 chairs &amp; trophies</a:t>
            </a:r>
            <a:endParaRPr lang="en-US" sz="2000" b="1" dirty="0">
              <a:solidFill>
                <a:srgbClr val="000000"/>
              </a:solidFill>
            </a:endParaRPr>
          </a:p>
          <a:p>
            <a:pPr>
              <a:buFont typeface="Arial" charset="0"/>
              <a:buChar char="•"/>
            </a:pPr>
            <a:endParaRPr lang="en-US" sz="20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Tournament </a:t>
            </a:r>
            <a:r>
              <a:rPr lang="en-US" dirty="0" smtClean="0"/>
              <a:t>Costs</a:t>
            </a:r>
            <a:endParaRPr lang="en-US" dirty="0"/>
          </a:p>
        </p:txBody>
      </p:sp>
      <p:sp>
        <p:nvSpPr>
          <p:cNvPr id="6" name="Content Placeholder 5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8229600" cy="1655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III Corps Costs:</a:t>
            </a:r>
          </a:p>
          <a:p>
            <a:r>
              <a:rPr lang="en-US" sz="2400" b="1" u="sng" dirty="0" smtClean="0">
                <a:solidFill>
                  <a:srgbClr val="FF0000"/>
                </a:solidFill>
              </a:rPr>
              <a:t>TBD</a:t>
            </a:r>
          </a:p>
          <a:p>
            <a:r>
              <a:rPr lang="en-US" sz="2000" b="1" dirty="0" smtClean="0"/>
              <a:t>Costs Covered by Contributions from Non-Profits</a:t>
            </a:r>
          </a:p>
          <a:p>
            <a:pPr marL="0" indent="0">
              <a:buNone/>
            </a:pPr>
            <a:r>
              <a:rPr lang="en-US" sz="2000" b="1" dirty="0" smtClean="0"/>
              <a:t>•    </a:t>
            </a:r>
            <a:r>
              <a:rPr lang="en-US" sz="2400" b="1" u="sng" dirty="0">
                <a:solidFill>
                  <a:srgbClr val="FF0000"/>
                </a:solidFill>
              </a:rPr>
              <a:t>TBD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Recommendations / Decisions</a:t>
            </a:r>
            <a:endParaRPr lang="en-US" dirty="0"/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504825" y="1205716"/>
            <a:ext cx="6572250" cy="5357009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/>
              <a:t>CG’s participation</a:t>
            </a:r>
          </a:p>
          <a:p>
            <a:pPr marL="457200" lvl="4" indent="0">
              <a:buNone/>
            </a:pPr>
            <a:r>
              <a:rPr lang="en-US" sz="1800" b="1" dirty="0" smtClean="0"/>
              <a:t>CG Opens the tournament 14 DEC 0900</a:t>
            </a:r>
          </a:p>
          <a:p>
            <a:pPr marL="1371600" lvl="3" indent="0">
              <a:lnSpc>
                <a:spcPts val="500"/>
              </a:lnSpc>
              <a:buNone/>
            </a:pPr>
            <a:endParaRPr lang="en-US" sz="1800" b="1" dirty="0" smtClean="0"/>
          </a:p>
          <a:p>
            <a:pPr marL="457200" lvl="4" indent="0">
              <a:buNone/>
            </a:pPr>
            <a:r>
              <a:rPr lang="en-US" sz="1800" b="1" dirty="0" smtClean="0"/>
              <a:t>CG Opens Finals Night 17 DEC 1500</a:t>
            </a:r>
          </a:p>
          <a:p>
            <a:pPr marL="0" lvl="3" indent="0">
              <a:lnSpc>
                <a:spcPts val="500"/>
              </a:lnSpc>
              <a:buNone/>
            </a:pPr>
            <a:endParaRPr lang="en-US" sz="1800" b="1" dirty="0" smtClean="0"/>
          </a:p>
          <a:p>
            <a:pPr marL="457200" lvl="4" indent="0">
              <a:buNone/>
            </a:pPr>
            <a:r>
              <a:rPr lang="en-US" sz="1800" b="1" dirty="0" smtClean="0"/>
              <a:t>CG / CSM Present Awards after each Championship bout and 1st Place team Award</a:t>
            </a:r>
          </a:p>
          <a:p>
            <a:pPr lvl="1">
              <a:lnSpc>
                <a:spcPts val="500"/>
              </a:lnSpc>
              <a:buNone/>
            </a:pPr>
            <a:endParaRPr lang="en-US" sz="1800" b="1" dirty="0" smtClean="0"/>
          </a:p>
          <a:p>
            <a:pPr marL="0" indent="0">
              <a:lnSpc>
                <a:spcPts val="2000"/>
              </a:lnSpc>
              <a:buNone/>
            </a:pPr>
            <a:r>
              <a:rPr lang="en-US" sz="2400" b="1" dirty="0" smtClean="0"/>
              <a:t>BDE CDRs/CSMs wear ACUs during finals for visual command presence</a:t>
            </a:r>
          </a:p>
          <a:p>
            <a:pPr marL="0" indent="0">
              <a:buNone/>
            </a:pPr>
            <a:r>
              <a:rPr lang="en-US" sz="2400" b="1" dirty="0" smtClean="0"/>
              <a:t>CG/CSM Coins</a:t>
            </a:r>
          </a:p>
          <a:p>
            <a:pPr lvl="1">
              <a:buNone/>
            </a:pPr>
            <a:r>
              <a:rPr lang="en-US" sz="1800" b="1" dirty="0" smtClean="0"/>
              <a:t>CG / CSM present coin to each champion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133351" y="1238251"/>
            <a:ext cx="361950" cy="361950"/>
            <a:chOff x="266701" y="1590676"/>
            <a:chExt cx="361950" cy="361950"/>
          </a:xfrm>
        </p:grpSpPr>
        <p:sp>
          <p:nvSpPr>
            <p:cNvPr id="49" name="5-Point Star 48"/>
            <p:cNvSpPr/>
            <p:nvPr/>
          </p:nvSpPr>
          <p:spPr>
            <a:xfrm>
              <a:off x="266701" y="1590676"/>
              <a:ext cx="361950" cy="361950"/>
            </a:xfrm>
            <a:prstGeom prst="star5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314325" y="1647825"/>
              <a:ext cx="304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1</a:t>
              </a:r>
              <a:endParaRPr lang="en-US" sz="1200" b="1" dirty="0"/>
            </a:p>
          </p:txBody>
        </p:sp>
      </p:grpSp>
      <p:grpSp>
        <p:nvGrpSpPr>
          <p:cNvPr id="63" name="Group 62"/>
          <p:cNvGrpSpPr>
            <a:grpSpLocks noChangeAspect="1"/>
          </p:cNvGrpSpPr>
          <p:nvPr/>
        </p:nvGrpSpPr>
        <p:grpSpPr>
          <a:xfrm>
            <a:off x="669569" y="1666875"/>
            <a:ext cx="318212" cy="274320"/>
            <a:chOff x="-1343025" y="1962150"/>
            <a:chExt cx="424282" cy="365760"/>
          </a:xfrm>
        </p:grpSpPr>
        <p:sp>
          <p:nvSpPr>
            <p:cNvPr id="64" name="Isosceles Triangle 63"/>
            <p:cNvSpPr>
              <a:spLocks noChangeAspect="1"/>
            </p:cNvSpPr>
            <p:nvPr/>
          </p:nvSpPr>
          <p:spPr>
            <a:xfrm>
              <a:off x="-1343025" y="1962150"/>
              <a:ext cx="424282" cy="365760"/>
            </a:xfrm>
            <a:prstGeom prst="triangl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-1317625" y="1997075"/>
              <a:ext cx="29527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A</a:t>
              </a:r>
              <a:endParaRPr lang="en-US" sz="1200" b="1" dirty="0"/>
            </a:p>
          </p:txBody>
        </p:sp>
      </p:grpSp>
      <p:grpSp>
        <p:nvGrpSpPr>
          <p:cNvPr id="66" name="Group 65"/>
          <p:cNvGrpSpPr>
            <a:grpSpLocks noChangeAspect="1"/>
          </p:cNvGrpSpPr>
          <p:nvPr/>
        </p:nvGrpSpPr>
        <p:grpSpPr>
          <a:xfrm>
            <a:off x="666750" y="2085976"/>
            <a:ext cx="318212" cy="303193"/>
            <a:chOff x="-1343025" y="1962150"/>
            <a:chExt cx="424282" cy="404257"/>
          </a:xfrm>
        </p:grpSpPr>
        <p:sp>
          <p:nvSpPr>
            <p:cNvPr id="67" name="Isosceles Triangle 66"/>
            <p:cNvSpPr>
              <a:spLocks noChangeAspect="1"/>
            </p:cNvSpPr>
            <p:nvPr/>
          </p:nvSpPr>
          <p:spPr>
            <a:xfrm>
              <a:off x="-1343025" y="1962150"/>
              <a:ext cx="424282" cy="365760"/>
            </a:xfrm>
            <a:prstGeom prst="triangl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-1317625" y="1997075"/>
              <a:ext cx="3936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B</a:t>
              </a:r>
              <a:endParaRPr lang="en-US" sz="1200" b="1" dirty="0"/>
            </a:p>
          </p:txBody>
        </p:sp>
      </p:grpSp>
      <p:grpSp>
        <p:nvGrpSpPr>
          <p:cNvPr id="69" name="Group 68"/>
          <p:cNvGrpSpPr>
            <a:grpSpLocks noChangeAspect="1"/>
          </p:cNvGrpSpPr>
          <p:nvPr/>
        </p:nvGrpSpPr>
        <p:grpSpPr>
          <a:xfrm>
            <a:off x="647700" y="2543176"/>
            <a:ext cx="318212" cy="303193"/>
            <a:chOff x="-1343025" y="1962150"/>
            <a:chExt cx="424282" cy="404257"/>
          </a:xfrm>
        </p:grpSpPr>
        <p:sp>
          <p:nvSpPr>
            <p:cNvPr id="70" name="Isosceles Triangle 69"/>
            <p:cNvSpPr>
              <a:spLocks noChangeAspect="1"/>
            </p:cNvSpPr>
            <p:nvPr/>
          </p:nvSpPr>
          <p:spPr>
            <a:xfrm>
              <a:off x="-1343025" y="1962150"/>
              <a:ext cx="424282" cy="365760"/>
            </a:xfrm>
            <a:prstGeom prst="triangl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-1317625" y="1997075"/>
              <a:ext cx="3936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C</a:t>
              </a:r>
              <a:endParaRPr lang="en-US" sz="1200" b="1" dirty="0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-1763" y="3255152"/>
            <a:ext cx="615874" cy="279415"/>
            <a:chOff x="9471570" y="3416285"/>
            <a:chExt cx="615874" cy="279415"/>
          </a:xfrm>
        </p:grpSpPr>
        <p:sp>
          <p:nvSpPr>
            <p:cNvPr id="73" name="Oval 72"/>
            <p:cNvSpPr/>
            <p:nvPr/>
          </p:nvSpPr>
          <p:spPr>
            <a:xfrm>
              <a:off x="9505950" y="3419475"/>
              <a:ext cx="505295" cy="276225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9471570" y="3416285"/>
              <a:ext cx="61587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/>
                <a:t>COA 1</a:t>
              </a:r>
              <a:endParaRPr lang="en-US" sz="1100" b="1" dirty="0"/>
            </a:p>
          </p:txBody>
        </p:sp>
      </p:grpSp>
      <p:sp>
        <p:nvSpPr>
          <p:cNvPr id="75" name="TextBox 74"/>
          <p:cNvSpPr txBox="1"/>
          <p:nvPr/>
        </p:nvSpPr>
        <p:spPr>
          <a:xfrm>
            <a:off x="7029110" y="1647825"/>
            <a:ext cx="19720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APPROVE/DISAPPROVE</a:t>
            </a:r>
            <a:endParaRPr lang="en-US" sz="1200" dirty="0"/>
          </a:p>
        </p:txBody>
      </p:sp>
      <p:sp>
        <p:nvSpPr>
          <p:cNvPr id="76" name="TextBox 75"/>
          <p:cNvSpPr txBox="1"/>
          <p:nvPr/>
        </p:nvSpPr>
        <p:spPr>
          <a:xfrm>
            <a:off x="7029110" y="2105025"/>
            <a:ext cx="19720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APPROVE/DISAPPROVE</a:t>
            </a:r>
            <a:endParaRPr lang="en-US" sz="1200" dirty="0"/>
          </a:p>
        </p:txBody>
      </p:sp>
      <p:sp>
        <p:nvSpPr>
          <p:cNvPr id="77" name="TextBox 76"/>
          <p:cNvSpPr txBox="1"/>
          <p:nvPr/>
        </p:nvSpPr>
        <p:spPr>
          <a:xfrm>
            <a:off x="7029110" y="2571750"/>
            <a:ext cx="19720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APPROVE/DISAPPROVE</a:t>
            </a:r>
            <a:endParaRPr lang="en-US" sz="1200" dirty="0"/>
          </a:p>
        </p:txBody>
      </p:sp>
      <p:sp>
        <p:nvSpPr>
          <p:cNvPr id="78" name="TextBox 77"/>
          <p:cNvSpPr txBox="1"/>
          <p:nvPr/>
        </p:nvSpPr>
        <p:spPr>
          <a:xfrm>
            <a:off x="7021804" y="3247638"/>
            <a:ext cx="19720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APPROVE/DISAPPROVE</a:t>
            </a:r>
            <a:endParaRPr lang="en-US" sz="1200" dirty="0"/>
          </a:p>
        </p:txBody>
      </p:sp>
      <p:sp>
        <p:nvSpPr>
          <p:cNvPr id="79" name="TextBox 78"/>
          <p:cNvSpPr txBox="1"/>
          <p:nvPr/>
        </p:nvSpPr>
        <p:spPr>
          <a:xfrm>
            <a:off x="7029110" y="4362450"/>
            <a:ext cx="19720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APPROVE/DISAPPROVE</a:t>
            </a:r>
            <a:endParaRPr lang="en-US" sz="1200" dirty="0"/>
          </a:p>
        </p:txBody>
      </p:sp>
      <p:sp>
        <p:nvSpPr>
          <p:cNvPr id="42" name="TextBox 41"/>
          <p:cNvSpPr txBox="1"/>
          <p:nvPr/>
        </p:nvSpPr>
        <p:spPr>
          <a:xfrm>
            <a:off x="7038635" y="3914775"/>
            <a:ext cx="19720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APPROVE/DISAPPROVE</a:t>
            </a:r>
            <a:endParaRPr lang="en-US" sz="1200" dirty="0"/>
          </a:p>
        </p:txBody>
      </p:sp>
      <p:grpSp>
        <p:nvGrpSpPr>
          <p:cNvPr id="44" name="Group 43"/>
          <p:cNvGrpSpPr/>
          <p:nvPr/>
        </p:nvGrpSpPr>
        <p:grpSpPr>
          <a:xfrm>
            <a:off x="-56406" y="3920452"/>
            <a:ext cx="615874" cy="280660"/>
            <a:chOff x="9448800" y="3419475"/>
            <a:chExt cx="615874" cy="280660"/>
          </a:xfrm>
        </p:grpSpPr>
        <p:sp>
          <p:nvSpPr>
            <p:cNvPr id="45" name="Oval 44"/>
            <p:cNvSpPr/>
            <p:nvPr/>
          </p:nvSpPr>
          <p:spPr>
            <a:xfrm>
              <a:off x="9505950" y="3419475"/>
              <a:ext cx="505295" cy="276225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9448800" y="3438525"/>
              <a:ext cx="61587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/>
                <a:t>COA 2</a:t>
              </a:r>
              <a:endParaRPr lang="en-US" sz="11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285749" y="1600200"/>
            <a:ext cx="8562976" cy="4525963"/>
          </a:xfrm>
        </p:spPr>
        <p:txBody>
          <a:bodyPr/>
          <a:lstStyle/>
          <a:p>
            <a:r>
              <a:rPr lang="en-US" sz="2400" b="1" dirty="0" smtClean="0"/>
              <a:t>Items for Decision</a:t>
            </a:r>
          </a:p>
          <a:p>
            <a:pPr>
              <a:buNone/>
            </a:pPr>
            <a:endParaRPr lang="en-US" sz="2400" b="1" dirty="0" smtClean="0"/>
          </a:p>
          <a:p>
            <a:r>
              <a:rPr lang="en-US" sz="2400" b="1" dirty="0" smtClean="0"/>
              <a:t>Overview (III Corps and Fort Hood </a:t>
            </a:r>
            <a:r>
              <a:rPr lang="en-US" sz="2400" b="1" dirty="0" err="1" smtClean="0"/>
              <a:t>Combatives</a:t>
            </a:r>
            <a:r>
              <a:rPr lang="en-US" sz="2400" b="1" dirty="0" smtClean="0"/>
              <a:t>)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Command and Control/Support (Phantom Warrior Academy)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Revisit Items for Decision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Tx/>
              <a:buNone/>
            </a:pPr>
            <a:endParaRPr lang="en-US" sz="4000" b="1" dirty="0" smtClean="0"/>
          </a:p>
          <a:p>
            <a:pPr algn="ctr">
              <a:buFontTx/>
              <a:buNone/>
            </a:pPr>
            <a:r>
              <a:rPr lang="en-US" sz="4000" b="1" dirty="0" smtClean="0"/>
              <a:t>Questions</a:t>
            </a:r>
          </a:p>
          <a:p>
            <a:pPr algn="ctr">
              <a:buFontTx/>
              <a:buNone/>
            </a:pPr>
            <a:r>
              <a:rPr lang="en-US" sz="4000" b="1" dirty="0" smtClean="0"/>
              <a:t>&amp;</a:t>
            </a:r>
          </a:p>
          <a:p>
            <a:pPr algn="ctr">
              <a:buFontTx/>
              <a:buNone/>
            </a:pPr>
            <a:r>
              <a:rPr lang="en-US" sz="4000" b="1" dirty="0" smtClean="0"/>
              <a:t>Guidance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Items for Decision</a:t>
            </a:r>
            <a:endParaRPr lang="en-US" dirty="0"/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285749" y="1600200"/>
            <a:ext cx="8562976" cy="4525963"/>
          </a:xfrm>
        </p:spPr>
        <p:txBody>
          <a:bodyPr/>
          <a:lstStyle/>
          <a:p>
            <a:pPr>
              <a:buNone/>
            </a:pPr>
            <a:r>
              <a:rPr lang="en-US" sz="2400" b="1" dirty="0" smtClean="0"/>
              <a:t>	CG’s participation</a:t>
            </a:r>
          </a:p>
          <a:p>
            <a:pPr>
              <a:buNone/>
            </a:pPr>
            <a:endParaRPr lang="en-US" sz="2400" b="1" dirty="0" smtClean="0"/>
          </a:p>
          <a:p>
            <a:pPr>
              <a:buNone/>
            </a:pPr>
            <a:r>
              <a:rPr lang="en-US" sz="2400" b="1" dirty="0"/>
              <a:t> </a:t>
            </a:r>
            <a:r>
              <a:rPr lang="en-US" sz="2400" b="1" dirty="0" smtClean="0"/>
              <a:t>   Uniform For Spectators During Finals</a:t>
            </a:r>
          </a:p>
          <a:p>
            <a:pPr>
              <a:buFont typeface="Wingdings" pitchFamily="2" charset="2"/>
              <a:buChar char="q"/>
            </a:pPr>
            <a:endParaRPr lang="en-US" sz="2400" b="1" dirty="0" smtClean="0"/>
          </a:p>
          <a:p>
            <a:pPr>
              <a:buNone/>
            </a:pPr>
            <a:r>
              <a:rPr lang="en-US" sz="2400" b="1" dirty="0" smtClean="0"/>
              <a:t>	 CG/CSM Coins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266701" y="1590676"/>
            <a:ext cx="361950" cy="361950"/>
            <a:chOff x="266701" y="1590676"/>
            <a:chExt cx="361950" cy="361950"/>
          </a:xfrm>
        </p:grpSpPr>
        <p:sp>
          <p:nvSpPr>
            <p:cNvPr id="26" name="5-Point Star 25"/>
            <p:cNvSpPr/>
            <p:nvPr/>
          </p:nvSpPr>
          <p:spPr>
            <a:xfrm>
              <a:off x="266701" y="1590676"/>
              <a:ext cx="361950" cy="361950"/>
            </a:xfrm>
            <a:prstGeom prst="star5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14325" y="1647825"/>
              <a:ext cx="304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1</a:t>
              </a:r>
              <a:endParaRPr lang="en-US" sz="1200" b="1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66701" y="2447926"/>
            <a:ext cx="361950" cy="361950"/>
            <a:chOff x="266701" y="1590676"/>
            <a:chExt cx="361950" cy="361950"/>
          </a:xfrm>
        </p:grpSpPr>
        <p:sp>
          <p:nvSpPr>
            <p:cNvPr id="30" name="5-Point Star 29"/>
            <p:cNvSpPr/>
            <p:nvPr/>
          </p:nvSpPr>
          <p:spPr>
            <a:xfrm>
              <a:off x="266701" y="1590676"/>
              <a:ext cx="361950" cy="361950"/>
            </a:xfrm>
            <a:prstGeom prst="star5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14325" y="1647825"/>
              <a:ext cx="304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2</a:t>
              </a:r>
              <a:endParaRPr lang="en-US" sz="1200" b="1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66701" y="3352801"/>
            <a:ext cx="361950" cy="361950"/>
            <a:chOff x="266701" y="1590676"/>
            <a:chExt cx="361950" cy="361950"/>
          </a:xfrm>
        </p:grpSpPr>
        <p:sp>
          <p:nvSpPr>
            <p:cNvPr id="33" name="5-Point Star 32"/>
            <p:cNvSpPr/>
            <p:nvPr/>
          </p:nvSpPr>
          <p:spPr>
            <a:xfrm>
              <a:off x="266701" y="1590676"/>
              <a:ext cx="361950" cy="361950"/>
            </a:xfrm>
            <a:prstGeom prst="star5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14325" y="1647825"/>
              <a:ext cx="304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3</a:t>
              </a:r>
              <a:endParaRPr lang="en-US" sz="1200" b="1" dirty="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266701" y="4229101"/>
            <a:ext cx="361950" cy="361950"/>
            <a:chOff x="266701" y="1590676"/>
            <a:chExt cx="361950" cy="361950"/>
          </a:xfrm>
        </p:grpSpPr>
        <p:sp>
          <p:nvSpPr>
            <p:cNvPr id="36" name="5-Point Star 35"/>
            <p:cNvSpPr/>
            <p:nvPr/>
          </p:nvSpPr>
          <p:spPr>
            <a:xfrm>
              <a:off x="266701" y="1590676"/>
              <a:ext cx="361950" cy="361950"/>
            </a:xfrm>
            <a:prstGeom prst="star5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14325" y="1647825"/>
              <a:ext cx="304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4</a:t>
              </a:r>
              <a:endParaRPr lang="en-US" sz="1200" b="1" dirty="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657227" y="4175552"/>
            <a:ext cx="53504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Phantom Warrior FRG food sales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III Corps and Fort Hood conducts the 2015 Fort Hood </a:t>
            </a:r>
            <a:r>
              <a:rPr lang="en-US" sz="2800" dirty="0" err="1" smtClean="0"/>
              <a:t>Combatives</a:t>
            </a:r>
            <a:r>
              <a:rPr lang="en-US" sz="2800" dirty="0" smtClean="0"/>
              <a:t> Tournament 14 – 17 DEC 2015 at </a:t>
            </a:r>
            <a:r>
              <a:rPr lang="en-US" sz="2800" dirty="0" err="1" smtClean="0"/>
              <a:t>Kieschnick</a:t>
            </a:r>
            <a:r>
              <a:rPr lang="en-US" sz="2800" dirty="0" smtClean="0"/>
              <a:t> Gym. </a:t>
            </a:r>
          </a:p>
          <a:p>
            <a:pPr lvl="1"/>
            <a:r>
              <a:rPr lang="en-US" sz="2400" dirty="0" err="1" smtClean="0">
                <a:solidFill>
                  <a:srgbClr val="FF0000"/>
                </a:solidFill>
              </a:rPr>
              <a:t>Prepetuate</a:t>
            </a:r>
            <a:r>
              <a:rPr lang="en-US" sz="2400" dirty="0" smtClean="0"/>
              <a:t> Warrior Ethos </a:t>
            </a:r>
          </a:p>
          <a:p>
            <a:pPr lvl="1"/>
            <a:r>
              <a:rPr lang="en-US" sz="2400" dirty="0" smtClean="0"/>
              <a:t>Spur on </a:t>
            </a:r>
            <a:r>
              <a:rPr lang="en-US" sz="2400" dirty="0" err="1" smtClean="0"/>
              <a:t>Combatives</a:t>
            </a:r>
            <a:r>
              <a:rPr lang="en-US" sz="2400" dirty="0" smtClean="0"/>
              <a:t> training across the Corps</a:t>
            </a:r>
          </a:p>
          <a:p>
            <a:pPr lvl="1"/>
            <a:r>
              <a:rPr lang="en-US" sz="2400" dirty="0" smtClean="0"/>
              <a:t>Meet AR 350-1 requirement for </a:t>
            </a:r>
            <a:r>
              <a:rPr lang="en-US" sz="2400" dirty="0" err="1"/>
              <a:t>C</a:t>
            </a:r>
            <a:r>
              <a:rPr lang="en-US" sz="2400" dirty="0" err="1" smtClean="0"/>
              <a:t>ombatives</a:t>
            </a:r>
            <a:r>
              <a:rPr lang="en-US" sz="2400" dirty="0" smtClean="0"/>
              <a:t> competitions.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3600"/>
              </a:lnSpc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Fort Hood </a:t>
            </a:r>
            <a:r>
              <a:rPr lang="en-US" dirty="0" err="1" smtClean="0"/>
              <a:t>Combatives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Championship Tournament</a:t>
            </a:r>
            <a:r>
              <a:rPr lang="en-US" sz="4800" dirty="0" smtClean="0"/>
              <a:t/>
            </a:r>
            <a:br>
              <a:rPr lang="en-US" sz="4800" dirty="0" smtClean="0"/>
            </a:br>
            <a:endParaRPr lang="en-US" sz="4800" dirty="0"/>
          </a:p>
        </p:txBody>
      </p:sp>
      <p:sp>
        <p:nvSpPr>
          <p:cNvPr id="38917" name="Rectangle 38"/>
          <p:cNvSpPr>
            <a:spLocks noChangeArrowheads="1"/>
          </p:cNvSpPr>
          <p:nvPr/>
        </p:nvSpPr>
        <p:spPr bwMode="auto">
          <a:xfrm>
            <a:off x="1653594" y="4195723"/>
            <a:ext cx="170912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1200" b="1" dirty="0" smtClean="0">
                <a:cs typeface="Times New Roman" pitchFamily="18" charset="0"/>
              </a:rPr>
              <a:t>14 0900-1600 DEC 15</a:t>
            </a:r>
            <a:endParaRPr lang="en-US" sz="1200" b="1" dirty="0">
              <a:cs typeface="Times New Roman" pitchFamily="18" charset="0"/>
            </a:endParaRPr>
          </a:p>
        </p:txBody>
      </p:sp>
      <p:sp>
        <p:nvSpPr>
          <p:cNvPr id="38918" name="Rectangle 40"/>
          <p:cNvSpPr>
            <a:spLocks noChangeArrowheads="1"/>
          </p:cNvSpPr>
          <p:nvPr/>
        </p:nvSpPr>
        <p:spPr bwMode="auto">
          <a:xfrm>
            <a:off x="3847418" y="4248049"/>
            <a:ext cx="401404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100" b="1" dirty="0">
                <a:cs typeface="Times New Roman" pitchFamily="18" charset="0"/>
              </a:rPr>
              <a:t>Weigh Ins / Medical </a:t>
            </a:r>
            <a:r>
              <a:rPr lang="en-US" sz="1100" b="1" dirty="0" smtClean="0">
                <a:cs typeface="Times New Roman" pitchFamily="18" charset="0"/>
              </a:rPr>
              <a:t>Screening </a:t>
            </a:r>
            <a:endParaRPr lang="en-US" sz="1100" b="1" dirty="0">
              <a:cs typeface="Times New Roman" pitchFamily="18" charset="0"/>
            </a:endParaRPr>
          </a:p>
        </p:txBody>
      </p:sp>
      <p:sp>
        <p:nvSpPr>
          <p:cNvPr id="38919" name="Rectangle 36"/>
          <p:cNvSpPr>
            <a:spLocks noChangeArrowheads="1"/>
          </p:cNvSpPr>
          <p:nvPr/>
        </p:nvSpPr>
        <p:spPr bwMode="auto">
          <a:xfrm>
            <a:off x="920420" y="6155645"/>
            <a:ext cx="147098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 dirty="0" smtClean="0"/>
              <a:t>Begin weekly IP’s</a:t>
            </a:r>
            <a:endParaRPr lang="en-US" sz="1200" b="1" dirty="0"/>
          </a:p>
        </p:txBody>
      </p:sp>
      <p:sp>
        <p:nvSpPr>
          <p:cNvPr id="38920" name="Rectangle 37"/>
          <p:cNvSpPr>
            <a:spLocks noChangeArrowheads="1"/>
          </p:cNvSpPr>
          <p:nvPr/>
        </p:nvSpPr>
        <p:spPr bwMode="auto">
          <a:xfrm>
            <a:off x="0" y="5841939"/>
            <a:ext cx="821059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b="1" dirty="0" smtClean="0">
                <a:solidFill>
                  <a:srgbClr val="FF0000"/>
                </a:solidFill>
              </a:rPr>
              <a:t>Date TBD</a:t>
            </a:r>
            <a:endParaRPr lang="en-US" sz="11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38921" name="Rectangle 33"/>
          <p:cNvSpPr>
            <a:spLocks noChangeArrowheads="1"/>
          </p:cNvSpPr>
          <p:nvPr/>
        </p:nvSpPr>
        <p:spPr bwMode="auto">
          <a:xfrm>
            <a:off x="1449906" y="3362352"/>
            <a:ext cx="3733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1" dirty="0" err="1" smtClean="0">
                <a:cs typeface="Times New Roman" pitchFamily="18" charset="0"/>
              </a:rPr>
              <a:t>Combatives</a:t>
            </a:r>
            <a:r>
              <a:rPr lang="en-US" sz="1200" b="1" dirty="0" smtClean="0">
                <a:cs typeface="Times New Roman" pitchFamily="18" charset="0"/>
              </a:rPr>
              <a:t> Tournament Begin 15 0900 DEC 15</a:t>
            </a:r>
            <a:endParaRPr lang="en-US" sz="1200" b="1" dirty="0">
              <a:cs typeface="Times New Roman" pitchFamily="18" charset="0"/>
            </a:endParaRPr>
          </a:p>
        </p:txBody>
      </p:sp>
      <p:sp>
        <p:nvSpPr>
          <p:cNvPr id="38922" name="Rectangle 13"/>
          <p:cNvSpPr>
            <a:spLocks noChangeArrowheads="1"/>
          </p:cNvSpPr>
          <p:nvPr/>
        </p:nvSpPr>
        <p:spPr bwMode="auto">
          <a:xfrm>
            <a:off x="3333153" y="4302830"/>
            <a:ext cx="34448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 </a:t>
            </a:r>
          </a:p>
        </p:txBody>
      </p:sp>
      <p:sp>
        <p:nvSpPr>
          <p:cNvPr id="38925" name="TextBox 31"/>
          <p:cNvSpPr txBox="1">
            <a:spLocks noChangeArrowheads="1"/>
          </p:cNvSpPr>
          <p:nvPr/>
        </p:nvSpPr>
        <p:spPr bwMode="auto">
          <a:xfrm>
            <a:off x="2016125" y="5354638"/>
            <a:ext cx="80823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 dirty="0" smtClean="0"/>
              <a:t>Brief CG</a:t>
            </a:r>
            <a:endParaRPr lang="en-US" sz="1200" b="1" dirty="0"/>
          </a:p>
        </p:txBody>
      </p:sp>
      <p:sp>
        <p:nvSpPr>
          <p:cNvPr id="38927" name="TextBox 28"/>
          <p:cNvSpPr txBox="1">
            <a:spLocks noChangeArrowheads="1"/>
          </p:cNvSpPr>
          <p:nvPr/>
        </p:nvSpPr>
        <p:spPr bwMode="auto">
          <a:xfrm>
            <a:off x="3751490" y="1643888"/>
            <a:ext cx="4063933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b="1" dirty="0"/>
              <a:t>Tournament </a:t>
            </a:r>
            <a:r>
              <a:rPr lang="en-US" sz="1100" b="1" dirty="0" smtClean="0"/>
              <a:t>Finals (advanced rules)  17 1500-UTC DEC 15</a:t>
            </a:r>
            <a:endParaRPr lang="en-US" sz="1100" b="1" dirty="0"/>
          </a:p>
        </p:txBody>
      </p:sp>
      <p:cxnSp>
        <p:nvCxnSpPr>
          <p:cNvPr id="44" name="Straight Arrow Connector 43"/>
          <p:cNvCxnSpPr/>
          <p:nvPr/>
        </p:nvCxnSpPr>
        <p:spPr>
          <a:xfrm flipV="1">
            <a:off x="161925" y="1247775"/>
            <a:ext cx="8858250" cy="521970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581582" y="6063116"/>
            <a:ext cx="211137" cy="19843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 b="1"/>
          </a:p>
        </p:txBody>
      </p:sp>
      <p:sp>
        <p:nvSpPr>
          <p:cNvPr id="31" name="Oval 30"/>
          <p:cNvSpPr/>
          <p:nvPr/>
        </p:nvSpPr>
        <p:spPr>
          <a:xfrm>
            <a:off x="1746250" y="5360988"/>
            <a:ext cx="211138" cy="20002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 b="1"/>
          </a:p>
        </p:txBody>
      </p:sp>
      <p:sp>
        <p:nvSpPr>
          <p:cNvPr id="35" name="5-Point Star 34"/>
          <p:cNvSpPr/>
          <p:nvPr/>
        </p:nvSpPr>
        <p:spPr>
          <a:xfrm>
            <a:off x="4942238" y="3403621"/>
            <a:ext cx="347663" cy="309562"/>
          </a:xfrm>
          <a:prstGeom prst="star5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/>
          </a:p>
        </p:txBody>
      </p:sp>
      <p:sp>
        <p:nvSpPr>
          <p:cNvPr id="46" name="5-Point Star 45"/>
          <p:cNvSpPr/>
          <p:nvPr/>
        </p:nvSpPr>
        <p:spPr>
          <a:xfrm>
            <a:off x="7867650" y="1620838"/>
            <a:ext cx="347663" cy="309562"/>
          </a:xfrm>
          <a:prstGeom prst="star5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100"/>
          </a:p>
        </p:txBody>
      </p:sp>
      <p:sp>
        <p:nvSpPr>
          <p:cNvPr id="47" name="5-Point Star 46"/>
          <p:cNvSpPr/>
          <p:nvPr/>
        </p:nvSpPr>
        <p:spPr>
          <a:xfrm>
            <a:off x="3497283" y="4215473"/>
            <a:ext cx="347663" cy="309562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/>
          </a:p>
        </p:txBody>
      </p:sp>
      <p:sp>
        <p:nvSpPr>
          <p:cNvPr id="50" name="Oval 49"/>
          <p:cNvSpPr/>
          <p:nvPr/>
        </p:nvSpPr>
        <p:spPr>
          <a:xfrm>
            <a:off x="1257300" y="5648325"/>
            <a:ext cx="211138" cy="20002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 b="1"/>
          </a:p>
        </p:txBody>
      </p:sp>
      <p:sp>
        <p:nvSpPr>
          <p:cNvPr id="38945" name="Rectangle 52"/>
          <p:cNvSpPr>
            <a:spLocks noChangeArrowheads="1"/>
          </p:cNvSpPr>
          <p:nvPr/>
        </p:nvSpPr>
        <p:spPr bwMode="auto">
          <a:xfrm>
            <a:off x="1462336" y="5792355"/>
            <a:ext cx="111601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 dirty="0" smtClean="0"/>
              <a:t>Pre Brief G3 </a:t>
            </a:r>
            <a:endParaRPr lang="en-US" sz="1200" b="1" dirty="0"/>
          </a:p>
        </p:txBody>
      </p:sp>
      <p:sp>
        <p:nvSpPr>
          <p:cNvPr id="40" name="Rectangle 39"/>
          <p:cNvSpPr/>
          <p:nvPr/>
        </p:nvSpPr>
        <p:spPr>
          <a:xfrm>
            <a:off x="3442659" y="4523655"/>
            <a:ext cx="227818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/>
              <a:t>Set up </a:t>
            </a:r>
            <a:r>
              <a:rPr lang="en-US" sz="1200" b="1" dirty="0" err="1" smtClean="0"/>
              <a:t>Kieschnick</a:t>
            </a:r>
            <a:r>
              <a:rPr lang="en-US" sz="1200" b="1" dirty="0" smtClean="0"/>
              <a:t> Gym 0900</a:t>
            </a:r>
            <a:endParaRPr lang="en-US" sz="1200" b="1" dirty="0"/>
          </a:p>
        </p:txBody>
      </p:sp>
      <p:sp>
        <p:nvSpPr>
          <p:cNvPr id="41" name="Oval 40"/>
          <p:cNvSpPr/>
          <p:nvPr/>
        </p:nvSpPr>
        <p:spPr>
          <a:xfrm>
            <a:off x="3228502" y="4491718"/>
            <a:ext cx="211137" cy="19843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 b="1"/>
          </a:p>
        </p:txBody>
      </p:sp>
      <p:sp>
        <p:nvSpPr>
          <p:cNvPr id="42" name="Rectangle 41"/>
          <p:cNvSpPr/>
          <p:nvPr/>
        </p:nvSpPr>
        <p:spPr>
          <a:xfrm>
            <a:off x="2098444" y="4466503"/>
            <a:ext cx="92640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b="1" dirty="0" smtClean="0">
                <a:cs typeface="Times New Roman" pitchFamily="18" charset="0"/>
              </a:rPr>
              <a:t>11 DEC 15</a:t>
            </a:r>
            <a:endParaRPr lang="en-US" sz="1200" b="1" dirty="0">
              <a:cs typeface="Times New Roman" pitchFamily="18" charset="0"/>
            </a:endParaRPr>
          </a:p>
        </p:txBody>
      </p:sp>
      <p:cxnSp>
        <p:nvCxnSpPr>
          <p:cNvPr id="51" name="Straight Arrow Connector 50"/>
          <p:cNvCxnSpPr/>
          <p:nvPr/>
        </p:nvCxnSpPr>
        <p:spPr>
          <a:xfrm flipH="1" flipV="1">
            <a:off x="2276475" y="5276850"/>
            <a:ext cx="1943100" cy="9525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4229100" y="5153025"/>
            <a:ext cx="34227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Pre Registration cut off date 09 1600 DEC 15</a:t>
            </a:r>
            <a:endParaRPr lang="en-US" sz="1200" b="1" dirty="0"/>
          </a:p>
        </p:txBody>
      </p:sp>
      <p:sp>
        <p:nvSpPr>
          <p:cNvPr id="53" name="Oval 52"/>
          <p:cNvSpPr/>
          <p:nvPr/>
        </p:nvSpPr>
        <p:spPr>
          <a:xfrm>
            <a:off x="3991491" y="4015962"/>
            <a:ext cx="211137" cy="19843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 b="1"/>
          </a:p>
        </p:txBody>
      </p:sp>
      <p:sp>
        <p:nvSpPr>
          <p:cNvPr id="54" name="Rectangle 53"/>
          <p:cNvSpPr/>
          <p:nvPr/>
        </p:nvSpPr>
        <p:spPr>
          <a:xfrm>
            <a:off x="4278841" y="3978998"/>
            <a:ext cx="18973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/>
              <a:t>Rehearsal/Walkthrough</a:t>
            </a:r>
            <a:endParaRPr lang="en-US" sz="1200" b="1" dirty="0"/>
          </a:p>
        </p:txBody>
      </p:sp>
      <p:sp>
        <p:nvSpPr>
          <p:cNvPr id="55" name="Rectangle 54"/>
          <p:cNvSpPr/>
          <p:nvPr/>
        </p:nvSpPr>
        <p:spPr>
          <a:xfrm>
            <a:off x="2557672" y="3857769"/>
            <a:ext cx="131799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b="1" dirty="0" smtClean="0">
                <a:cs typeface="Times New Roman" pitchFamily="18" charset="0"/>
              </a:rPr>
              <a:t>14 1700 DEC 15</a:t>
            </a:r>
            <a:endParaRPr lang="en-US" sz="1200" b="1" dirty="0">
              <a:cs typeface="Times New Roman" pitchFamily="18" charset="0"/>
            </a:endParaRPr>
          </a:p>
        </p:txBody>
      </p:sp>
      <p:sp>
        <p:nvSpPr>
          <p:cNvPr id="56" name="5-Point Star 55"/>
          <p:cNvSpPr/>
          <p:nvPr/>
        </p:nvSpPr>
        <p:spPr>
          <a:xfrm>
            <a:off x="5965495" y="2796743"/>
            <a:ext cx="347663" cy="309562"/>
          </a:xfrm>
          <a:prstGeom prst="star5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/>
          </a:p>
        </p:txBody>
      </p:sp>
      <p:sp>
        <p:nvSpPr>
          <p:cNvPr id="57" name="5-Point Star 56"/>
          <p:cNvSpPr/>
          <p:nvPr/>
        </p:nvSpPr>
        <p:spPr>
          <a:xfrm>
            <a:off x="6858000" y="2211388"/>
            <a:ext cx="347663" cy="309562"/>
          </a:xfrm>
          <a:prstGeom prst="star5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/>
          </a:p>
        </p:txBody>
      </p:sp>
      <p:sp>
        <p:nvSpPr>
          <p:cNvPr id="58" name="Rectangle 57"/>
          <p:cNvSpPr/>
          <p:nvPr/>
        </p:nvSpPr>
        <p:spPr>
          <a:xfrm>
            <a:off x="1195129" y="2765486"/>
            <a:ext cx="470994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/>
              <a:t> </a:t>
            </a:r>
            <a:r>
              <a:rPr lang="en-US" sz="1200" b="1" dirty="0" smtClean="0"/>
              <a:t>          Preliminary bouts (standard rules) 15 1000-UTC DEC 15</a:t>
            </a:r>
            <a:endParaRPr lang="en-US" sz="1200" dirty="0"/>
          </a:p>
        </p:txBody>
      </p:sp>
      <p:sp>
        <p:nvSpPr>
          <p:cNvPr id="59" name="Rectangle 58"/>
          <p:cNvSpPr/>
          <p:nvPr/>
        </p:nvSpPr>
        <p:spPr>
          <a:xfrm>
            <a:off x="561975" y="2224835"/>
            <a:ext cx="64862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/>
              <a:t>               Quarter final and Semifinals bouts (intermediate rules) 16 0900-UTC DEC 15</a:t>
            </a:r>
            <a:endParaRPr lang="en-US" sz="1200" dirty="0"/>
          </a:p>
        </p:txBody>
      </p:sp>
      <p:sp>
        <p:nvSpPr>
          <p:cNvPr id="43" name="Rectangle 51"/>
          <p:cNvSpPr>
            <a:spLocks noChangeArrowheads="1"/>
          </p:cNvSpPr>
          <p:nvPr/>
        </p:nvSpPr>
        <p:spPr bwMode="auto">
          <a:xfrm>
            <a:off x="940665" y="5250049"/>
            <a:ext cx="87556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0"/>
            <a:r>
              <a:rPr lang="en-US" sz="1200" b="1" dirty="0" smtClean="0">
                <a:solidFill>
                  <a:srgbClr val="FF0000"/>
                </a:solidFill>
              </a:rPr>
              <a:t>Date TBD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6868" y="5546356"/>
            <a:ext cx="87556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200" b="1" dirty="0">
                <a:solidFill>
                  <a:srgbClr val="FF0000"/>
                </a:solidFill>
              </a:rPr>
              <a:t>Date TBD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Responsibilities</a:t>
            </a:r>
            <a:endParaRPr lang="en-US" dirty="0"/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123824" y="1204974"/>
            <a:ext cx="9020176" cy="4525963"/>
          </a:xfrm>
        </p:spPr>
        <p:txBody>
          <a:bodyPr/>
          <a:lstStyle/>
          <a:p>
            <a:pPr>
              <a:buNone/>
            </a:pPr>
            <a:r>
              <a:rPr lang="en-US" sz="2000" b="1" dirty="0" smtClean="0"/>
              <a:t>        Fort Hood </a:t>
            </a:r>
            <a:r>
              <a:rPr lang="en-US" sz="2000" b="1" dirty="0" err="1" smtClean="0"/>
              <a:t>Combatives</a:t>
            </a:r>
            <a:r>
              <a:rPr lang="en-US" sz="2000" b="1" dirty="0" smtClean="0"/>
              <a:t> NCOIC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Tournament execution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Referees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Bracketing</a:t>
            </a:r>
            <a:endParaRPr lang="en-US" sz="2000" dirty="0" smtClean="0">
              <a:solidFill>
                <a:srgbClr val="FF0000"/>
              </a:solidFill>
            </a:endParaRPr>
          </a:p>
          <a:p>
            <a:pPr lvl="1">
              <a:spcBef>
                <a:spcPts val="0"/>
              </a:spcBef>
            </a:pPr>
            <a:r>
              <a:rPr lang="en-US" sz="2000" dirty="0" smtClean="0"/>
              <a:t>Dispute Resolution</a:t>
            </a:r>
          </a:p>
          <a:p>
            <a:pPr lvl="1">
              <a:lnSpc>
                <a:spcPts val="800"/>
              </a:lnSpc>
              <a:spcBef>
                <a:spcPts val="0"/>
              </a:spcBef>
            </a:pPr>
            <a:endParaRPr lang="en-US" sz="2000" dirty="0" smtClean="0"/>
          </a:p>
          <a:p>
            <a:pPr>
              <a:buNone/>
            </a:pPr>
            <a:r>
              <a:rPr lang="en-US" sz="2000" b="1" dirty="0" smtClean="0"/>
              <a:t>	   Phantom Warrior Academy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Mission Command of Support</a:t>
            </a:r>
          </a:p>
          <a:p>
            <a:pPr lvl="1">
              <a:lnSpc>
                <a:spcPts val="800"/>
              </a:lnSpc>
              <a:spcBef>
                <a:spcPts val="0"/>
              </a:spcBef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000" b="1" dirty="0" smtClean="0"/>
              <a:t>	    PAO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Internal Publicity/Media Coverage</a:t>
            </a:r>
          </a:p>
          <a:p>
            <a:pPr lvl="1">
              <a:lnSpc>
                <a:spcPts val="800"/>
              </a:lnSpc>
              <a:spcBef>
                <a:spcPts val="0"/>
              </a:spcBef>
            </a:pPr>
            <a:endParaRPr lang="en-US" sz="2000" dirty="0" smtClean="0"/>
          </a:p>
          <a:p>
            <a:pPr>
              <a:buNone/>
            </a:pPr>
            <a:r>
              <a:rPr lang="en-US" sz="2000" b="1" dirty="0" smtClean="0"/>
              <a:t>	   DFMWR</a:t>
            </a:r>
          </a:p>
          <a:p>
            <a:pPr lvl="1">
              <a:spcBef>
                <a:spcPts val="0"/>
              </a:spcBef>
            </a:pPr>
            <a:r>
              <a:rPr lang="en-US" sz="2000" dirty="0" err="1" smtClean="0">
                <a:solidFill>
                  <a:srgbClr val="000000"/>
                </a:solidFill>
              </a:rPr>
              <a:t>Kieschnick</a:t>
            </a:r>
            <a:r>
              <a:rPr lang="en-US" sz="2000" dirty="0" smtClean="0">
                <a:solidFill>
                  <a:srgbClr val="000000"/>
                </a:solidFill>
              </a:rPr>
              <a:t> Gym</a:t>
            </a:r>
            <a:endParaRPr lang="en-US" sz="2000" dirty="0" smtClean="0"/>
          </a:p>
        </p:txBody>
      </p:sp>
      <p:pic>
        <p:nvPicPr>
          <p:cNvPr id="5" name="Picture 4" descr="Mission Support Element Logo.t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188" t="6250" r="17083" b="10139"/>
          <a:stretch>
            <a:fillRect/>
          </a:stretch>
        </p:blipFill>
        <p:spPr>
          <a:xfrm>
            <a:off x="0" y="1216357"/>
            <a:ext cx="645159" cy="615508"/>
          </a:xfrm>
          <a:prstGeom prst="rect">
            <a:avLst/>
          </a:prstGeom>
          <a:noFill/>
        </p:spPr>
      </p:pic>
      <p:grpSp>
        <p:nvGrpSpPr>
          <p:cNvPr id="9" name="Group 36"/>
          <p:cNvGrpSpPr>
            <a:grpSpLocks/>
          </p:cNvGrpSpPr>
          <p:nvPr/>
        </p:nvGrpSpPr>
        <p:grpSpPr bwMode="auto">
          <a:xfrm>
            <a:off x="76042" y="3574101"/>
            <a:ext cx="493074" cy="493074"/>
            <a:chOff x="-11874" y="47500"/>
            <a:chExt cx="1187531" cy="1066352"/>
          </a:xfrm>
        </p:grpSpPr>
        <p:sp>
          <p:nvSpPr>
            <p:cNvPr id="10" name="Isosceles Triangle 9"/>
            <p:cNvSpPr/>
            <p:nvPr/>
          </p:nvSpPr>
          <p:spPr>
            <a:xfrm flipV="1">
              <a:off x="431069" y="652084"/>
              <a:ext cx="298470" cy="282456"/>
            </a:xfrm>
            <a:prstGeom prst="triangle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Isosceles Triangle 10"/>
            <p:cNvSpPr/>
            <p:nvPr/>
          </p:nvSpPr>
          <p:spPr>
            <a:xfrm>
              <a:off x="432657" y="47500"/>
              <a:ext cx="296882" cy="606170"/>
            </a:xfrm>
            <a:prstGeom prst="triangle">
              <a:avLst/>
            </a:prstGeom>
            <a:solidFill>
              <a:srgbClr val="0033CC"/>
            </a:solidFill>
            <a:ln w="1905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Isosceles Triangle 11"/>
            <p:cNvSpPr/>
            <p:nvPr/>
          </p:nvSpPr>
          <p:spPr>
            <a:xfrm rot="14363745">
              <a:off x="103307" y="674957"/>
              <a:ext cx="323714" cy="554075"/>
            </a:xfrm>
            <a:prstGeom prst="triangle">
              <a:avLst/>
            </a:prstGeom>
            <a:solidFill>
              <a:srgbClr val="0033CC"/>
            </a:solidFill>
            <a:ln w="1905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Isosceles Triangle 12"/>
            <p:cNvSpPr/>
            <p:nvPr/>
          </p:nvSpPr>
          <p:spPr>
            <a:xfrm rot="7236255" flipH="1">
              <a:off x="736762" y="674957"/>
              <a:ext cx="323714" cy="554075"/>
            </a:xfrm>
            <a:prstGeom prst="triangle">
              <a:avLst/>
            </a:prstGeom>
            <a:solidFill>
              <a:srgbClr val="0033CC"/>
            </a:solidFill>
            <a:ln w="1905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pic>
        <p:nvPicPr>
          <p:cNvPr id="14" name="Picture 2" descr="http://www.ramstein.af.mil/shared/media/ggallery/webgraphic/AFG-080114-017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360" y="4414068"/>
            <a:ext cx="516439" cy="457200"/>
          </a:xfrm>
          <a:prstGeom prst="rect">
            <a:avLst/>
          </a:prstGeom>
          <a:noFill/>
        </p:spPr>
      </p:pic>
      <p:grpSp>
        <p:nvGrpSpPr>
          <p:cNvPr id="15" name="Group 36"/>
          <p:cNvGrpSpPr>
            <a:grpSpLocks/>
          </p:cNvGrpSpPr>
          <p:nvPr/>
        </p:nvGrpSpPr>
        <p:grpSpPr bwMode="auto">
          <a:xfrm>
            <a:off x="76042" y="2783526"/>
            <a:ext cx="493074" cy="493074"/>
            <a:chOff x="-11874" y="47500"/>
            <a:chExt cx="1187531" cy="1066352"/>
          </a:xfrm>
        </p:grpSpPr>
        <p:sp>
          <p:nvSpPr>
            <p:cNvPr id="16" name="Isosceles Triangle 15"/>
            <p:cNvSpPr/>
            <p:nvPr/>
          </p:nvSpPr>
          <p:spPr>
            <a:xfrm flipV="1">
              <a:off x="431069" y="652084"/>
              <a:ext cx="298470" cy="282456"/>
            </a:xfrm>
            <a:prstGeom prst="triangle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Isosceles Triangle 16"/>
            <p:cNvSpPr/>
            <p:nvPr/>
          </p:nvSpPr>
          <p:spPr>
            <a:xfrm>
              <a:off x="432657" y="47500"/>
              <a:ext cx="296882" cy="606170"/>
            </a:xfrm>
            <a:prstGeom prst="triangle">
              <a:avLst/>
            </a:prstGeom>
            <a:solidFill>
              <a:srgbClr val="0033CC"/>
            </a:solidFill>
            <a:ln w="1905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Isosceles Triangle 17"/>
            <p:cNvSpPr/>
            <p:nvPr/>
          </p:nvSpPr>
          <p:spPr>
            <a:xfrm rot="14363745">
              <a:off x="103307" y="674957"/>
              <a:ext cx="323714" cy="554075"/>
            </a:xfrm>
            <a:prstGeom prst="triangle">
              <a:avLst/>
            </a:prstGeom>
            <a:solidFill>
              <a:srgbClr val="0033CC"/>
            </a:solidFill>
            <a:ln w="1905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Isosceles Triangle 18"/>
            <p:cNvSpPr/>
            <p:nvPr/>
          </p:nvSpPr>
          <p:spPr>
            <a:xfrm rot="7236255" flipH="1">
              <a:off x="736762" y="674957"/>
              <a:ext cx="323714" cy="554075"/>
            </a:xfrm>
            <a:prstGeom prst="triangle">
              <a:avLst/>
            </a:prstGeom>
            <a:solidFill>
              <a:srgbClr val="0033CC"/>
            </a:solidFill>
            <a:ln w="1905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Freeform 204"/>
          <p:cNvSpPr/>
          <p:nvPr/>
        </p:nvSpPr>
        <p:spPr>
          <a:xfrm>
            <a:off x="6743700" y="4552950"/>
            <a:ext cx="1543050" cy="733425"/>
          </a:xfrm>
          <a:custGeom>
            <a:avLst/>
            <a:gdLst>
              <a:gd name="connsiteX0" fmla="*/ 1543050 w 1543050"/>
              <a:gd name="connsiteY0" fmla="*/ 0 h 733425"/>
              <a:gd name="connsiteX1" fmla="*/ 314325 w 1543050"/>
              <a:gd name="connsiteY1" fmla="*/ 733425 h 733425"/>
              <a:gd name="connsiteX2" fmla="*/ 0 w 1543050"/>
              <a:gd name="connsiteY2" fmla="*/ 733425 h 733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43050" h="733425">
                <a:moveTo>
                  <a:pt x="1543050" y="0"/>
                </a:moveTo>
                <a:lnTo>
                  <a:pt x="314325" y="733425"/>
                </a:lnTo>
                <a:lnTo>
                  <a:pt x="0" y="733425"/>
                </a:lnTo>
              </a:path>
            </a:pathLst>
          </a:cu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Freeform 203"/>
          <p:cNvSpPr/>
          <p:nvPr/>
        </p:nvSpPr>
        <p:spPr>
          <a:xfrm>
            <a:off x="3238500" y="4448175"/>
            <a:ext cx="5057775" cy="609600"/>
          </a:xfrm>
          <a:custGeom>
            <a:avLst/>
            <a:gdLst>
              <a:gd name="connsiteX0" fmla="*/ 5057775 w 5057775"/>
              <a:gd name="connsiteY0" fmla="*/ 0 h 609600"/>
              <a:gd name="connsiteX1" fmla="*/ 704850 w 5057775"/>
              <a:gd name="connsiteY1" fmla="*/ 609600 h 609600"/>
              <a:gd name="connsiteX2" fmla="*/ 0 w 5057775"/>
              <a:gd name="connsiteY2" fmla="*/ 609600 h 609600"/>
              <a:gd name="connsiteX3" fmla="*/ 0 w 5057775"/>
              <a:gd name="connsiteY3" fmla="*/ 60960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7775" h="609600">
                <a:moveTo>
                  <a:pt x="5057775" y="0"/>
                </a:moveTo>
                <a:lnTo>
                  <a:pt x="704850" y="609600"/>
                </a:lnTo>
                <a:lnTo>
                  <a:pt x="0" y="609600"/>
                </a:lnTo>
                <a:lnTo>
                  <a:pt x="0" y="609600"/>
                </a:lnTo>
              </a:path>
            </a:pathLst>
          </a:cu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Concept of Operation</a:t>
            </a:r>
            <a:endParaRPr lang="en-US" dirty="0"/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152400" y="1190625"/>
            <a:ext cx="8772525" cy="4525963"/>
          </a:xfrm>
        </p:spPr>
        <p:txBody>
          <a:bodyPr/>
          <a:lstStyle/>
          <a:p>
            <a:r>
              <a:rPr lang="en-US" sz="2000" b="1" dirty="0" smtClean="0"/>
              <a:t>11 Dec—</a:t>
            </a:r>
            <a:r>
              <a:rPr lang="en-US" sz="2000" b="1" dirty="0" err="1" smtClean="0"/>
              <a:t>Kieschnick</a:t>
            </a:r>
            <a:r>
              <a:rPr lang="en-US" sz="2000" b="1" dirty="0" smtClean="0"/>
              <a:t> Gym Set-up </a:t>
            </a:r>
            <a:r>
              <a:rPr lang="en-US" sz="2000" b="1" dirty="0" err="1" smtClean="0"/>
              <a:t>Combatives</a:t>
            </a:r>
            <a:r>
              <a:rPr lang="en-US" sz="2000" b="1" dirty="0" smtClean="0"/>
              <a:t> NCOIC Inspection </a:t>
            </a:r>
            <a:endParaRPr lang="en-US" sz="2000" dirty="0" smtClean="0"/>
          </a:p>
          <a:p>
            <a:r>
              <a:rPr lang="en-US" sz="2000" b="1" dirty="0" smtClean="0"/>
              <a:t>11 Dec—Walk Thru</a:t>
            </a:r>
            <a:r>
              <a:rPr lang="en-US" sz="2000" dirty="0"/>
              <a:t> </a:t>
            </a:r>
            <a:r>
              <a:rPr lang="en-US" sz="2000" b="1" dirty="0" smtClean="0"/>
              <a:t>and ROC Drill</a:t>
            </a:r>
          </a:p>
          <a:p>
            <a:r>
              <a:rPr lang="en-US" sz="2000" b="1" dirty="0" smtClean="0"/>
              <a:t>14 Dec—Weigh-in/Medical Screening/Registration</a:t>
            </a:r>
          </a:p>
          <a:p>
            <a:r>
              <a:rPr lang="en-US" sz="2000" b="1" dirty="0" smtClean="0"/>
              <a:t>15 Dec—Preliminary Bouts  [0900-UTC]</a:t>
            </a:r>
          </a:p>
          <a:p>
            <a:pPr lvl="1">
              <a:lnSpc>
                <a:spcPts val="2000"/>
              </a:lnSpc>
              <a:spcBef>
                <a:spcPts val="0"/>
              </a:spcBef>
            </a:pPr>
            <a:r>
              <a:rPr lang="en-US" sz="1800" dirty="0" smtClean="0"/>
              <a:t>Opening Remarks </a:t>
            </a:r>
          </a:p>
          <a:p>
            <a:pPr lvl="1">
              <a:lnSpc>
                <a:spcPts val="2000"/>
              </a:lnSpc>
              <a:spcBef>
                <a:spcPts val="0"/>
              </a:spcBef>
            </a:pPr>
            <a:r>
              <a:rPr lang="en-US" sz="1800" dirty="0" smtClean="0"/>
              <a:t>Invocation (Chaplain)</a:t>
            </a:r>
            <a:endParaRPr lang="en-US" sz="1800" b="1" dirty="0" smtClean="0"/>
          </a:p>
          <a:p>
            <a:r>
              <a:rPr lang="en-US" sz="2000" b="1" dirty="0" smtClean="0"/>
              <a:t>16 Dec—Quarter Final and Semifinal Bouts—Intermediate Rules   [0900-UTC]</a:t>
            </a:r>
          </a:p>
          <a:p>
            <a:r>
              <a:rPr lang="en-US" sz="2000" b="1" dirty="0" smtClean="0"/>
              <a:t>17 Dec- Finals—Advanced Rules   [1500-UTC]</a:t>
            </a:r>
          </a:p>
          <a:p>
            <a:pPr lvl="1">
              <a:lnSpc>
                <a:spcPts val="2000"/>
              </a:lnSpc>
              <a:spcBef>
                <a:spcPts val="0"/>
              </a:spcBef>
            </a:pPr>
            <a:r>
              <a:rPr lang="en-US" sz="1800" dirty="0" smtClean="0"/>
              <a:t>Opening Remarks</a:t>
            </a:r>
          </a:p>
          <a:p>
            <a:pPr lvl="1">
              <a:lnSpc>
                <a:spcPts val="2000"/>
              </a:lnSpc>
              <a:spcBef>
                <a:spcPts val="0"/>
              </a:spcBef>
            </a:pPr>
            <a:r>
              <a:rPr lang="en-US" sz="1800" dirty="0" smtClean="0"/>
              <a:t>Invocation (Chaplain)</a:t>
            </a:r>
          </a:p>
          <a:p>
            <a:pPr lvl="1">
              <a:lnSpc>
                <a:spcPts val="2000"/>
              </a:lnSpc>
              <a:spcBef>
                <a:spcPts val="0"/>
              </a:spcBef>
            </a:pPr>
            <a:r>
              <a:rPr lang="en-US" sz="1800" dirty="0" smtClean="0"/>
              <a:t>8 Third Place bouts (award presentation after each bout)</a:t>
            </a:r>
          </a:p>
          <a:p>
            <a:pPr lvl="1">
              <a:lnSpc>
                <a:spcPts val="2000"/>
              </a:lnSpc>
              <a:spcBef>
                <a:spcPts val="0"/>
              </a:spcBef>
            </a:pPr>
            <a:r>
              <a:rPr lang="en-US" sz="1800" dirty="0" smtClean="0"/>
              <a:t>8 Championship bouts (award presentation after each bout)</a:t>
            </a:r>
          </a:p>
          <a:p>
            <a:pPr lvl="1">
              <a:lnSpc>
                <a:spcPts val="2000"/>
              </a:lnSpc>
              <a:spcBef>
                <a:spcPts val="0"/>
              </a:spcBef>
            </a:pPr>
            <a:r>
              <a:rPr lang="en-US" sz="1800" dirty="0" smtClean="0"/>
              <a:t>First Place Team trophy presentation</a:t>
            </a:r>
          </a:p>
        </p:txBody>
      </p:sp>
      <p:pic>
        <p:nvPicPr>
          <p:cNvPr id="15362" name="Picture 2" descr="Command Sgt Major E-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804" y="4586287"/>
            <a:ext cx="186690" cy="333375"/>
          </a:xfrm>
          <a:prstGeom prst="rect">
            <a:avLst/>
          </a:prstGeom>
          <a:noFill/>
        </p:spPr>
      </p:pic>
      <p:grpSp>
        <p:nvGrpSpPr>
          <p:cNvPr id="167" name="Group 166"/>
          <p:cNvGrpSpPr>
            <a:grpSpLocks noChangeAspect="1"/>
          </p:cNvGrpSpPr>
          <p:nvPr/>
        </p:nvGrpSpPr>
        <p:grpSpPr>
          <a:xfrm>
            <a:off x="2850794" y="2628900"/>
            <a:ext cx="318212" cy="274320"/>
            <a:chOff x="-1343025" y="1962150"/>
            <a:chExt cx="424282" cy="365760"/>
          </a:xfrm>
        </p:grpSpPr>
        <p:sp>
          <p:nvSpPr>
            <p:cNvPr id="161" name="Isosceles Triangle 160"/>
            <p:cNvSpPr>
              <a:spLocks noChangeAspect="1"/>
            </p:cNvSpPr>
            <p:nvPr/>
          </p:nvSpPr>
          <p:spPr>
            <a:xfrm>
              <a:off x="-1343025" y="1962150"/>
              <a:ext cx="424282" cy="365760"/>
            </a:xfrm>
            <a:prstGeom prst="triangl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6" name="TextBox 165"/>
            <p:cNvSpPr txBox="1"/>
            <p:nvPr/>
          </p:nvSpPr>
          <p:spPr>
            <a:xfrm>
              <a:off x="-1317625" y="1997075"/>
              <a:ext cx="29527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A</a:t>
              </a:r>
              <a:endParaRPr lang="en-US" sz="1200" b="1" dirty="0"/>
            </a:p>
          </p:txBody>
        </p:sp>
      </p:grpSp>
      <p:grpSp>
        <p:nvGrpSpPr>
          <p:cNvPr id="168" name="Group 167"/>
          <p:cNvGrpSpPr/>
          <p:nvPr/>
        </p:nvGrpSpPr>
        <p:grpSpPr>
          <a:xfrm>
            <a:off x="121292" y="2626770"/>
            <a:ext cx="507702" cy="242312"/>
            <a:chOff x="9220200" y="609600"/>
            <a:chExt cx="638629" cy="304800"/>
          </a:xfrm>
        </p:grpSpPr>
        <p:sp>
          <p:nvSpPr>
            <p:cNvPr id="169" name="5-Point Star 168"/>
            <p:cNvSpPr/>
            <p:nvPr/>
          </p:nvSpPr>
          <p:spPr bwMode="auto">
            <a:xfrm>
              <a:off x="9220200" y="609600"/>
              <a:ext cx="304800" cy="304800"/>
            </a:xfrm>
            <a:prstGeom prst="star5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>
              <a:outerShdw blurRad="63500" dist="38100" dir="2700000" algn="tl" rotWithShape="0">
                <a:prstClr val="black">
                  <a:alpha val="75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70" name="5-Point Star 169"/>
            <p:cNvSpPr/>
            <p:nvPr/>
          </p:nvSpPr>
          <p:spPr bwMode="auto">
            <a:xfrm>
              <a:off x="9554029" y="609600"/>
              <a:ext cx="304800" cy="304800"/>
            </a:xfrm>
            <a:prstGeom prst="star5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>
              <a:outerShdw blurRad="63500" dist="38100" dir="2700000" algn="tl" rotWithShape="0">
                <a:prstClr val="black">
                  <a:alpha val="75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72" name="Group 171"/>
          <p:cNvGrpSpPr/>
          <p:nvPr/>
        </p:nvGrpSpPr>
        <p:grpSpPr>
          <a:xfrm>
            <a:off x="-66992" y="4669531"/>
            <a:ext cx="507702" cy="242312"/>
            <a:chOff x="9220200" y="609600"/>
            <a:chExt cx="638629" cy="304800"/>
          </a:xfrm>
        </p:grpSpPr>
        <p:sp>
          <p:nvSpPr>
            <p:cNvPr id="173" name="5-Point Star 172"/>
            <p:cNvSpPr/>
            <p:nvPr/>
          </p:nvSpPr>
          <p:spPr bwMode="auto">
            <a:xfrm>
              <a:off x="9220200" y="609600"/>
              <a:ext cx="304800" cy="304800"/>
            </a:xfrm>
            <a:prstGeom prst="star5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>
              <a:outerShdw blurRad="63500" dist="38100" dir="2700000" algn="tl" rotWithShape="0">
                <a:prstClr val="black">
                  <a:alpha val="75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74" name="5-Point Star 173"/>
            <p:cNvSpPr/>
            <p:nvPr/>
          </p:nvSpPr>
          <p:spPr bwMode="auto">
            <a:xfrm>
              <a:off x="9554029" y="609600"/>
              <a:ext cx="304800" cy="304800"/>
            </a:xfrm>
            <a:prstGeom prst="star5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>
              <a:outerShdw blurRad="63500" dist="38100" dir="2700000" algn="tl" rotWithShape="0">
                <a:prstClr val="black">
                  <a:alpha val="75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76" name="Group 175"/>
          <p:cNvGrpSpPr>
            <a:grpSpLocks noChangeAspect="1"/>
          </p:cNvGrpSpPr>
          <p:nvPr/>
        </p:nvGrpSpPr>
        <p:grpSpPr>
          <a:xfrm>
            <a:off x="7793109" y="4326638"/>
            <a:ext cx="318212" cy="303192"/>
            <a:chOff x="-1343025" y="1962150"/>
            <a:chExt cx="424282" cy="404255"/>
          </a:xfrm>
        </p:grpSpPr>
        <p:sp>
          <p:nvSpPr>
            <p:cNvPr id="177" name="Isosceles Triangle 176"/>
            <p:cNvSpPr>
              <a:spLocks noChangeAspect="1"/>
            </p:cNvSpPr>
            <p:nvPr/>
          </p:nvSpPr>
          <p:spPr>
            <a:xfrm>
              <a:off x="-1343025" y="1962150"/>
              <a:ext cx="424282" cy="365760"/>
            </a:xfrm>
            <a:prstGeom prst="triangl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8" name="TextBox 177"/>
            <p:cNvSpPr txBox="1"/>
            <p:nvPr/>
          </p:nvSpPr>
          <p:spPr>
            <a:xfrm>
              <a:off x="-1317625" y="1997074"/>
              <a:ext cx="393698" cy="369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B</a:t>
              </a:r>
              <a:endParaRPr lang="en-US" sz="1200" b="1" dirty="0"/>
            </a:p>
          </p:txBody>
        </p:sp>
      </p:grpSp>
      <p:grpSp>
        <p:nvGrpSpPr>
          <p:cNvPr id="179" name="Group 178"/>
          <p:cNvGrpSpPr/>
          <p:nvPr/>
        </p:nvGrpSpPr>
        <p:grpSpPr>
          <a:xfrm>
            <a:off x="-66992" y="4947935"/>
            <a:ext cx="507702" cy="242312"/>
            <a:chOff x="9220200" y="609600"/>
            <a:chExt cx="638629" cy="304800"/>
          </a:xfrm>
        </p:grpSpPr>
        <p:sp>
          <p:nvSpPr>
            <p:cNvPr id="180" name="5-Point Star 179"/>
            <p:cNvSpPr/>
            <p:nvPr/>
          </p:nvSpPr>
          <p:spPr bwMode="auto">
            <a:xfrm>
              <a:off x="9220200" y="609600"/>
              <a:ext cx="304800" cy="304800"/>
            </a:xfrm>
            <a:prstGeom prst="star5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>
              <a:outerShdw blurRad="63500" dist="38100" dir="2700000" algn="tl" rotWithShape="0">
                <a:prstClr val="black">
                  <a:alpha val="75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81" name="5-Point Star 180"/>
            <p:cNvSpPr/>
            <p:nvPr/>
          </p:nvSpPr>
          <p:spPr bwMode="auto">
            <a:xfrm>
              <a:off x="9554029" y="609600"/>
              <a:ext cx="304800" cy="304800"/>
            </a:xfrm>
            <a:prstGeom prst="star5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>
              <a:outerShdw blurRad="63500" dist="38100" dir="2700000" algn="tl" rotWithShape="0">
                <a:prstClr val="black">
                  <a:alpha val="75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83" name="Group 182"/>
          <p:cNvGrpSpPr/>
          <p:nvPr/>
        </p:nvGrpSpPr>
        <p:grpSpPr>
          <a:xfrm>
            <a:off x="-67472" y="5226339"/>
            <a:ext cx="507702" cy="242312"/>
            <a:chOff x="9220200" y="609600"/>
            <a:chExt cx="638629" cy="304800"/>
          </a:xfrm>
        </p:grpSpPr>
        <p:sp>
          <p:nvSpPr>
            <p:cNvPr id="184" name="5-Point Star 183"/>
            <p:cNvSpPr/>
            <p:nvPr/>
          </p:nvSpPr>
          <p:spPr bwMode="auto">
            <a:xfrm>
              <a:off x="9220200" y="609600"/>
              <a:ext cx="304800" cy="304800"/>
            </a:xfrm>
            <a:prstGeom prst="star5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>
              <a:outerShdw blurRad="63500" dist="38100" dir="2700000" algn="tl" rotWithShape="0">
                <a:prstClr val="black">
                  <a:alpha val="75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85" name="5-Point Star 184"/>
            <p:cNvSpPr/>
            <p:nvPr/>
          </p:nvSpPr>
          <p:spPr bwMode="auto">
            <a:xfrm>
              <a:off x="9554029" y="609600"/>
              <a:ext cx="304800" cy="304800"/>
            </a:xfrm>
            <a:prstGeom prst="star5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>
              <a:outerShdw blurRad="63500" dist="38100" dir="2700000" algn="tl" rotWithShape="0">
                <a:prstClr val="black">
                  <a:alpha val="75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pic>
        <p:nvPicPr>
          <p:cNvPr id="190" name="Picture 2" descr="Command Sgt Major E-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089" y="4916112"/>
            <a:ext cx="186690" cy="333375"/>
          </a:xfrm>
          <a:prstGeom prst="rect">
            <a:avLst/>
          </a:prstGeom>
          <a:noFill/>
        </p:spPr>
      </p:pic>
      <p:grpSp>
        <p:nvGrpSpPr>
          <p:cNvPr id="197" name="Group 196"/>
          <p:cNvGrpSpPr/>
          <p:nvPr/>
        </p:nvGrpSpPr>
        <p:grpSpPr>
          <a:xfrm>
            <a:off x="8120846" y="4278782"/>
            <a:ext cx="678179" cy="361950"/>
            <a:chOff x="9448800" y="3400425"/>
            <a:chExt cx="678179" cy="361950"/>
          </a:xfrm>
        </p:grpSpPr>
        <p:sp>
          <p:nvSpPr>
            <p:cNvPr id="195" name="Oval 194"/>
            <p:cNvSpPr/>
            <p:nvPr/>
          </p:nvSpPr>
          <p:spPr>
            <a:xfrm>
              <a:off x="9448800" y="3400425"/>
              <a:ext cx="638175" cy="36195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TextBox 195"/>
            <p:cNvSpPr txBox="1"/>
            <p:nvPr/>
          </p:nvSpPr>
          <p:spPr>
            <a:xfrm>
              <a:off x="9478340" y="3474474"/>
              <a:ext cx="64863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COA 1</a:t>
              </a:r>
              <a:endParaRPr lang="en-US" sz="1200" b="1" dirty="0"/>
            </a:p>
          </p:txBody>
        </p:sp>
      </p:grpSp>
      <p:pic>
        <p:nvPicPr>
          <p:cNvPr id="58" name="Picture 2" descr="Command Sgt Major E-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089" y="5269294"/>
            <a:ext cx="186690" cy="333375"/>
          </a:xfrm>
          <a:prstGeom prst="rect">
            <a:avLst/>
          </a:prstGeom>
          <a:noFill/>
        </p:spPr>
      </p:pic>
      <p:sp>
        <p:nvSpPr>
          <p:cNvPr id="3" name="Oval 2"/>
          <p:cNvSpPr/>
          <p:nvPr/>
        </p:nvSpPr>
        <p:spPr>
          <a:xfrm>
            <a:off x="-205718" y="2530539"/>
            <a:ext cx="1049867" cy="5228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-457169" y="2979976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Made 2 star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Finals Invitees (VIP Section)</a:t>
            </a:r>
            <a:endParaRPr lang="en-US" dirty="0"/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sz="2000" b="1" dirty="0" smtClean="0"/>
          </a:p>
          <a:p>
            <a:r>
              <a:rPr lang="en-US" sz="2000" b="1" dirty="0" smtClean="0"/>
              <a:t>Fort Hood Senior Leadership (Brigade Command Teams and above)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Immediate Family members of finalists.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Competition</a:t>
            </a:r>
            <a:endParaRPr lang="en-US" dirty="0"/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457199" y="1200150"/>
            <a:ext cx="8210551" cy="4525963"/>
          </a:xfrm>
        </p:spPr>
        <p:txBody>
          <a:bodyPr/>
          <a:lstStyle/>
          <a:p>
            <a:r>
              <a:rPr lang="en-US" sz="1800" b="1" u="sng" dirty="0" smtClean="0"/>
              <a:t>14 Dec</a:t>
            </a:r>
            <a:r>
              <a:rPr lang="en-US" sz="1800" b="1" dirty="0" smtClean="0"/>
              <a:t>: All participants are weighed in, and medically screened at </a:t>
            </a:r>
            <a:r>
              <a:rPr lang="en-US" sz="1800" b="1" dirty="0" err="1" smtClean="0"/>
              <a:t>Kieschnick</a:t>
            </a:r>
            <a:r>
              <a:rPr lang="en-US" sz="1800" b="1" dirty="0" smtClean="0"/>
              <a:t> Gym</a:t>
            </a:r>
          </a:p>
          <a:p>
            <a:r>
              <a:rPr lang="en-US" sz="1800" b="1" u="sng" dirty="0" smtClean="0"/>
              <a:t>15 Dec</a:t>
            </a:r>
            <a:r>
              <a:rPr lang="en-US" sz="1800" b="1" dirty="0" smtClean="0"/>
              <a:t>: Opening Ceremonies, all competitors in one mass formation in </a:t>
            </a:r>
            <a:r>
              <a:rPr lang="en-US" sz="1800" b="1" dirty="0" err="1" smtClean="0"/>
              <a:t>Kieschnick</a:t>
            </a:r>
            <a:r>
              <a:rPr lang="en-US" sz="1800" b="1" dirty="0" smtClean="0"/>
              <a:t> Gym, benediction, and opening comments</a:t>
            </a:r>
          </a:p>
          <a:p>
            <a:r>
              <a:rPr lang="en-US" sz="1800" b="1" u="sng" dirty="0" smtClean="0"/>
              <a:t>15 Dec</a:t>
            </a:r>
            <a:r>
              <a:rPr lang="en-US" sz="1800" b="1" dirty="0" smtClean="0"/>
              <a:t>: Preliminary Bouts / Standard Rules [Basic grappling in ACUs (no strikes or kicks)]</a:t>
            </a:r>
          </a:p>
          <a:p>
            <a:r>
              <a:rPr lang="en-US" sz="1800" b="1" u="sng" dirty="0" smtClean="0"/>
              <a:t>16 Dec</a:t>
            </a:r>
            <a:r>
              <a:rPr lang="en-US" sz="1800" b="1" dirty="0" smtClean="0"/>
              <a:t>: Quarter Final and Semifinal Bouts / Intermediate Rules. [Grappling in ACUs; open hand strikes and kicks allowed (competitors wear shin pads)]</a:t>
            </a:r>
          </a:p>
        </p:txBody>
      </p:sp>
      <p:pic>
        <p:nvPicPr>
          <p:cNvPr id="5" name="Picture 4" descr="opening ceremon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58292" y="3940917"/>
            <a:ext cx="3918856" cy="22337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79691" y="6151789"/>
            <a:ext cx="3903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Opening Ceremony Mass Formation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A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MA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MA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MA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MA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MA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8434</TotalTime>
  <Words>992</Words>
  <Application>Microsoft Office PowerPoint</Application>
  <PresentationFormat>On-screen Show (4:3)</PresentationFormat>
  <Paragraphs>287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20</vt:i4>
      </vt:variant>
    </vt:vector>
  </HeadingPairs>
  <TitlesOfParts>
    <vt:vector size="35" baseType="lpstr">
      <vt:lpstr>Arial</vt:lpstr>
      <vt:lpstr>Calibri</vt:lpstr>
      <vt:lpstr>Times New Roman</vt:lpstr>
      <vt:lpstr>Wingdings</vt:lpstr>
      <vt:lpstr>Default Design</vt:lpstr>
      <vt:lpstr>MA TEMPLATE</vt:lpstr>
      <vt:lpstr>1_MA TEMPLATE</vt:lpstr>
      <vt:lpstr>2_MA TEMPLATE</vt:lpstr>
      <vt:lpstr>3_MA TEMPLATE</vt:lpstr>
      <vt:lpstr>4_MA TEMPLATE</vt:lpstr>
      <vt:lpstr>5_MA TEMPLATE</vt:lpstr>
      <vt:lpstr>2_Default Design</vt:lpstr>
      <vt:lpstr>1_Default Design</vt:lpstr>
      <vt:lpstr>3_Default Design</vt:lpstr>
      <vt:lpstr>5_Default Design</vt:lpstr>
      <vt:lpstr>PowerPoint Presentation</vt:lpstr>
      <vt:lpstr>Agenda</vt:lpstr>
      <vt:lpstr>Items for Decision</vt:lpstr>
      <vt:lpstr>Purpose</vt:lpstr>
      <vt:lpstr> Fort Hood Combatives Championship Tournament </vt:lpstr>
      <vt:lpstr>Responsibilities</vt:lpstr>
      <vt:lpstr>Concept of Operation</vt:lpstr>
      <vt:lpstr>Finals Invitees (VIP Section)</vt:lpstr>
      <vt:lpstr>Competition</vt:lpstr>
      <vt:lpstr>Competition</vt:lpstr>
      <vt:lpstr>III Corps Combatives Championship Tournament Support</vt:lpstr>
      <vt:lpstr>PowerPoint Presentation</vt:lpstr>
      <vt:lpstr>PowerPoint Presentation</vt:lpstr>
      <vt:lpstr>ADVANCED RULES/FINALS</vt:lpstr>
      <vt:lpstr>PowerPoint Presentation</vt:lpstr>
      <vt:lpstr>PAO</vt:lpstr>
      <vt:lpstr>DFMWR</vt:lpstr>
      <vt:lpstr>Tournament Costs</vt:lpstr>
      <vt:lpstr>Recommendations / Decisions</vt:lpstr>
      <vt:lpstr>PowerPoint Presentation</vt:lpstr>
    </vt:vector>
  </TitlesOfParts>
  <Company>Fort Benning, Georgia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CPT A. Britton Crafton</dc:creator>
  <cp:lastModifiedBy>Farris, Timothy SFC MIL USA</cp:lastModifiedBy>
  <cp:revision>571</cp:revision>
  <dcterms:created xsi:type="dcterms:W3CDTF">2008-06-26T17:31:29Z</dcterms:created>
  <dcterms:modified xsi:type="dcterms:W3CDTF">2015-10-06T19:08:48Z</dcterms:modified>
</cp:coreProperties>
</file>